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74" r:id="rId4"/>
    <p:sldMasterId id="2147483677" r:id="rId5"/>
  </p:sldMasterIdLst>
  <p:notesMasterIdLst>
    <p:notesMasterId r:id="rId47"/>
  </p:notesMasterIdLst>
  <p:handoutMasterIdLst>
    <p:handoutMasterId r:id="rId48"/>
  </p:handoutMasterIdLst>
  <p:sldIdLst>
    <p:sldId id="300" r:id="rId6"/>
    <p:sldId id="256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299" r:id="rId15"/>
    <p:sldId id="308" r:id="rId16"/>
    <p:sldId id="264" r:id="rId17"/>
    <p:sldId id="261" r:id="rId18"/>
    <p:sldId id="268" r:id="rId19"/>
    <p:sldId id="265" r:id="rId20"/>
    <p:sldId id="269" r:id="rId21"/>
    <p:sldId id="270" r:id="rId22"/>
    <p:sldId id="273" r:id="rId23"/>
    <p:sldId id="274" r:id="rId24"/>
    <p:sldId id="284" r:id="rId25"/>
    <p:sldId id="276" r:id="rId26"/>
    <p:sldId id="279" r:id="rId27"/>
    <p:sldId id="277" r:id="rId28"/>
    <p:sldId id="283" r:id="rId29"/>
    <p:sldId id="278" r:id="rId30"/>
    <p:sldId id="281" r:id="rId31"/>
    <p:sldId id="293" r:id="rId32"/>
    <p:sldId id="288" r:id="rId33"/>
    <p:sldId id="282" r:id="rId34"/>
    <p:sldId id="271" r:id="rId35"/>
    <p:sldId id="295" r:id="rId36"/>
    <p:sldId id="280" r:id="rId37"/>
    <p:sldId id="290" r:id="rId38"/>
    <p:sldId id="286" r:id="rId39"/>
    <p:sldId id="272" r:id="rId40"/>
    <p:sldId id="289" r:id="rId41"/>
    <p:sldId id="287" r:id="rId42"/>
    <p:sldId id="285" r:id="rId43"/>
    <p:sldId id="294" r:id="rId44"/>
    <p:sldId id="296" r:id="rId45"/>
    <p:sldId id="298" r:id="rId4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4C02"/>
    <a:srgbClr val="297D9B"/>
    <a:srgbClr val="A82B3D"/>
    <a:srgbClr val="021C7D"/>
    <a:srgbClr val="B7ADA7"/>
    <a:srgbClr val="F2A40D"/>
    <a:srgbClr val="B6CAD5"/>
    <a:srgbClr val="FFFFFE"/>
    <a:srgbClr val="FF797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926" autoAdjust="0"/>
    <p:restoredTop sz="78457" autoAdjust="0"/>
  </p:normalViewPr>
  <p:slideViewPr>
    <p:cSldViewPr>
      <p:cViewPr varScale="1">
        <p:scale>
          <a:sx n="147" d="100"/>
          <a:sy n="147" d="100"/>
        </p:scale>
        <p:origin x="582" y="114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82B3D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60</c:v>
                </c:pt>
                <c:pt idx="1">
                  <c:v>70</c:v>
                </c:pt>
                <c:pt idx="2">
                  <c:v>40</c:v>
                </c:pt>
                <c:pt idx="3">
                  <c:v>50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5B-42E9-A14A-4A916A071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20128"/>
        <c:axId val="124327040"/>
      </c:barChart>
      <c:catAx>
        <c:axId val="12192012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24327040"/>
        <c:crosses val="autoZero"/>
        <c:auto val="1"/>
        <c:lblAlgn val="ctr"/>
        <c:lblOffset val="100"/>
        <c:noMultiLvlLbl val="0"/>
      </c:catAx>
      <c:valAx>
        <c:axId val="124327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1920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853A-4939-94A6-5FCC6DD8D23D}"/>
              </c:ext>
            </c:extLst>
          </c:dPt>
          <c:dPt>
            <c:idx val="1"/>
            <c:bubble3D val="0"/>
            <c:spPr>
              <a:solidFill>
                <a:schemeClr val="accent2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53A-4939-94A6-5FCC6DD8D23D}"/>
              </c:ext>
            </c:extLst>
          </c:dPt>
          <c:dPt>
            <c:idx val="2"/>
            <c:bubble3D val="0"/>
            <c:spPr>
              <a:solidFill>
                <a:schemeClr val="accent2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53A-4939-94A6-5FCC6DD8D23D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</c:v>
                </c:pt>
                <c:pt idx="1">
                  <c:v>30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3A-4939-94A6-5FCC6DD8D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8AB0-47DB-BEAC-4A19A3E2F76C}"/>
              </c:ext>
            </c:extLst>
          </c:dPt>
          <c:dPt>
            <c:idx val="1"/>
            <c:bubble3D val="0"/>
            <c:spPr>
              <a:solidFill>
                <a:schemeClr val="accent1">
                  <a:alpha val="7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AB0-47DB-BEAC-4A19A3E2F76C}"/>
              </c:ext>
            </c:extLst>
          </c:dPt>
          <c:dPt>
            <c:idx val="2"/>
            <c:bubble3D val="0"/>
            <c:spPr>
              <a:solidFill>
                <a:schemeClr val="accent1">
                  <a:alpha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8AB0-47DB-BEAC-4A19A3E2F76C}"/>
              </c:ext>
            </c:extLst>
          </c:dPt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</c:v>
                </c:pt>
                <c:pt idx="1">
                  <c:v>40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AB0-47DB-BEAC-4A19A3E2F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3089B3-74C0-472D-B52B-A02D7C5A49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36009-3C98-459E-912F-7BC75BE070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47B8F-ACD4-4231-8309-0FB225FCEDD6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910FC0-F7F3-4F63-9D53-37FF76EC0D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33445-FEAA-42A8-A62A-8022DF45D2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7C270-1481-4AD6-80D1-4F33964E5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99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EC219-2EC1-42A6-9CAB-28AF476DA5A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71F9C-0A29-4E09-84AC-CD79A2D2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bacus.bates.edu/~ganderso/biology/resources/writing/HTWsections.html#introductio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more information visit: </a:t>
            </a:r>
            <a:r>
              <a:rPr lang="en-US" dirty="0">
                <a:hlinkClick r:id="rId3"/>
              </a:rPr>
              <a:t>http://abacus.bates.edu/~ganderso/biology/resources/writing/HTWsections.html#introduction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1F9C-0A29-4E09-84AC-CD79A2D227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53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List alphabetically your references following APA v6.0 (or newer) rules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1F9C-0A29-4E09-84AC-CD79A2D227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94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section should contain appendices with information that is non-essential to understanding the presentation, but may present information that further clarifies a point without burdening the body of the presentation (they are also called backup slides).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appendix is an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part of the paper or a slide deck.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971F9C-0A29-4E09-84AC-CD79A2D227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9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1F9C-0A29-4E09-84AC-CD79A2D227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50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Its purpose is to clearly state the research problem and give the reader a motivation, justification about the case. The introduction should answer the question </a:t>
            </a:r>
            <a:r>
              <a:rPr lang="en-US" b="1" dirty="0"/>
              <a:t>What was studied and state partially the goal? </a:t>
            </a:r>
            <a:r>
              <a:rPr lang="en-US" b="0" dirty="0"/>
              <a:t>It also limits </a:t>
            </a:r>
            <a:r>
              <a:rPr lang="en-US" b="1" dirty="0"/>
              <a:t>the scope </a:t>
            </a:r>
            <a:r>
              <a:rPr lang="en-US" b="0" dirty="0"/>
              <a:t>of the research</a:t>
            </a:r>
            <a:endParaRPr lang="en-US" b="1" dirty="0"/>
          </a:p>
          <a:p>
            <a:r>
              <a:rPr lang="en-US" b="0" dirty="0"/>
              <a:t>Sometimes, it is combined with the literature review to set the methodological and practical gaps found in the state-of-the-art</a:t>
            </a:r>
            <a:r>
              <a:rPr lang="en-US" b="0" baseline="0" dirty="0"/>
              <a:t> body.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1F9C-0A29-4E09-84AC-CD79A2D227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34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research question guides and centers your research. It should be clear, concise, objective and</a:t>
            </a:r>
            <a:r>
              <a:rPr lang="en-US" baseline="0" dirty="0"/>
              <a:t> </a:t>
            </a:r>
            <a:r>
              <a:rPr lang="en-US" dirty="0"/>
              <a:t>focused, as well as synthesize multiple sources to present your contribution from a theoretical and practical perspective.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1F9C-0A29-4E09-84AC-CD79A2D227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90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Its aims to describe the methodological</a:t>
            </a:r>
            <a:r>
              <a:rPr lang="en-US" baseline="0" dirty="0"/>
              <a:t> framework</a:t>
            </a:r>
            <a:r>
              <a:rPr lang="en-US" dirty="0"/>
              <a:t> used in the research. This should </a:t>
            </a:r>
            <a:r>
              <a:rPr lang="en-US" baseline="0" dirty="0"/>
              <a:t>explain </a:t>
            </a:r>
            <a:r>
              <a:rPr lang="en-US" dirty="0"/>
              <a:t>succinctly </a:t>
            </a:r>
            <a:r>
              <a:rPr lang="en-US" baseline="0" dirty="0"/>
              <a:t>the procedure followed to perform </a:t>
            </a:r>
            <a:r>
              <a:rPr lang="en-US" dirty="0"/>
              <a:t>experiments such that they could be replicated by any competent colleague and get same results or equivalent findings.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Methods answer the question: </a:t>
            </a:r>
            <a:r>
              <a:rPr lang="en-US" b="1" dirty="0"/>
              <a:t>How was the problem understood,</a:t>
            </a:r>
            <a:r>
              <a:rPr lang="en-US" b="1" baseline="0" dirty="0"/>
              <a:t> characterized, analyzed or solved</a:t>
            </a:r>
            <a:r>
              <a:rPr lang="en-US" b="1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1F9C-0A29-4E09-84AC-CD79A2D227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09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Details about models, formulations</a:t>
            </a:r>
            <a:r>
              <a:rPr lang="en-US" baseline="0" dirty="0"/>
              <a:t> and techniques applied into y</a:t>
            </a:r>
            <a:r>
              <a:rPr lang="en-US" dirty="0"/>
              <a:t>our research (only if applicable)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1F9C-0A29-4E09-84AC-CD79A2D227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7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a description of the experimental setting or data used to test the proposed methodology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methods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Sometimes, you can provide information about the collection protocol, sampling and calibration of the data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1F9C-0A29-4E09-84AC-CD79A2D227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00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The results should answer the question: </a:t>
            </a:r>
            <a:r>
              <a:rPr lang="en-US" b="1" dirty="0"/>
              <a:t>What are the results, recommendations or main findings acquired from the research? </a:t>
            </a:r>
            <a:r>
              <a:rPr lang="en-US" b="0" dirty="0"/>
              <a:t>And discuss about:</a:t>
            </a:r>
            <a:r>
              <a:rPr lang="en-US" b="1" dirty="0"/>
              <a:t> What do these results mean for scientific community and practitioners?</a:t>
            </a:r>
          </a:p>
          <a:p>
            <a:r>
              <a:rPr lang="en-US" b="0" dirty="0"/>
              <a:t>If you</a:t>
            </a:r>
            <a:r>
              <a:rPr lang="en-US" b="0" baseline="0" dirty="0"/>
              <a:t> are presenting an ongoing research, </a:t>
            </a:r>
            <a:r>
              <a:rPr lang="en-US" b="0" i="1" baseline="0" dirty="0"/>
              <a:t>please discuss in detail your hypotheses and your expected results.</a:t>
            </a:r>
            <a:endParaRPr lang="en-US" b="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1F9C-0A29-4E09-84AC-CD79A2D227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09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Summarize and evaluate the whole research.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your original goal met? </a:t>
            </a:r>
          </a:p>
          <a:p>
            <a:r>
              <a:rPr 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What are the main findings from your research? 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Suggest changes in the experimental procedure (or design) and/or possibilities for further study.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 whether your results support or contradict your hypothesis.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hypotheses validated: accepted/rejected? Why?</a:t>
            </a:r>
            <a:endParaRPr lang="en-US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What are the future research venues of your research?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If you</a:t>
            </a:r>
            <a:r>
              <a:rPr lang="en-US" b="0" baseline="0" dirty="0"/>
              <a:t> are presenting an ongoing research, please discuss in detail your next 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71F9C-0A29-4E09-84AC-CD79A2D227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1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3.png"/><Relationship Id="rId5" Type="http://schemas.openxmlformats.org/officeDocument/2006/relationships/image" Target="../media/image14.jpe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Layouts/_rels/slideLayout2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Layouts/_rels/slideLayout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10.png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microsoft.com/office/2007/relationships/hdphoto" Target="../media/hdphoto2.wdp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62452" y="1105240"/>
            <a:ext cx="4968552" cy="108012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b="0" baseline="0">
                <a:solidFill>
                  <a:srgbClr val="021C7D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sz="3200" dirty="0">
                <a:ea typeface="맑은 고딕" pitchFamily="50" charset="-127"/>
              </a:rPr>
              <a:t>Title of the submission/research work</a:t>
            </a:r>
            <a:endParaRPr lang="en-US" altLang="ko-KR" sz="3200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62304" y="2672578"/>
            <a:ext cx="4968700" cy="9258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name of the presenter(s) / leader(s)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012432AD-ACEB-4975-B2F6-406A9DBDFE3E}"/>
              </a:ext>
            </a:extLst>
          </p:cNvPr>
          <p:cNvSpPr txBox="1">
            <a:spLocks/>
          </p:cNvSpPr>
          <p:nvPr userDrawn="1"/>
        </p:nvSpPr>
        <p:spPr>
          <a:xfrm>
            <a:off x="107504" y="-2946"/>
            <a:ext cx="8928992" cy="807694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3200" b="0" kern="1200" baseline="0">
                <a:solidFill>
                  <a:srgbClr val="021C7D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300" dirty="0">
                <a:solidFill>
                  <a:srgbClr val="297D9B"/>
                </a:solidFill>
                <a:ea typeface="맑은 고딕" pitchFamily="50" charset="-127"/>
              </a:rPr>
              <a:t>2024 POMS Cartagena Conference</a:t>
            </a:r>
            <a:endParaRPr lang="en-US" altLang="ko-KR" sz="2300" dirty="0">
              <a:solidFill>
                <a:srgbClr val="297D9B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6E378A6-0E00-4C2A-927A-8F14FB84ABE7}"/>
              </a:ext>
            </a:extLst>
          </p:cNvPr>
          <p:cNvSpPr/>
          <p:nvPr userDrawn="1"/>
        </p:nvSpPr>
        <p:spPr>
          <a:xfrm>
            <a:off x="6336890" y="3828262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800" b="0" kern="1200" baseline="0" dirty="0">
                <a:solidFill>
                  <a:srgbClr val="297D9B"/>
                </a:solidFill>
                <a:latin typeface="+mj-lt"/>
                <a:ea typeface="맑은 고딕" pitchFamily="50" charset="-127"/>
                <a:cs typeface="Arial" pitchFamily="34" charset="0"/>
              </a:rPr>
              <a:t>March 16</a:t>
            </a:r>
            <a:r>
              <a:rPr lang="en-US" altLang="ko-KR" sz="1800" b="0" kern="1200" baseline="30000" dirty="0">
                <a:solidFill>
                  <a:srgbClr val="297D9B"/>
                </a:solidFill>
                <a:latin typeface="+mj-lt"/>
                <a:ea typeface="맑은 고딕" pitchFamily="50" charset="-127"/>
                <a:cs typeface="Arial" pitchFamily="34" charset="0"/>
              </a:rPr>
              <a:t>th</a:t>
            </a:r>
            <a:r>
              <a:rPr lang="en-US" altLang="ko-KR" sz="1800" b="0" kern="1200" baseline="0" dirty="0">
                <a:solidFill>
                  <a:srgbClr val="297D9B"/>
                </a:solidFill>
                <a:latin typeface="+mj-lt"/>
                <a:ea typeface="맑은 고딕" pitchFamily="50" charset="-127"/>
                <a:cs typeface="Arial" pitchFamily="34" charset="0"/>
              </a:rPr>
              <a:t> to 19</a:t>
            </a:r>
            <a:r>
              <a:rPr lang="en-US" altLang="ko-KR" sz="1800" b="0" kern="1200" baseline="30000" dirty="0">
                <a:solidFill>
                  <a:srgbClr val="297D9B"/>
                </a:solidFill>
                <a:latin typeface="+mj-lt"/>
                <a:ea typeface="맑은 고딕" pitchFamily="50" charset="-127"/>
                <a:cs typeface="Arial" pitchFamily="34" charset="0"/>
              </a:rPr>
              <a:t>th</a:t>
            </a:r>
            <a:r>
              <a:rPr lang="en-US" altLang="ko-KR" sz="1800" b="0" kern="1200" baseline="0" dirty="0">
                <a:solidFill>
                  <a:srgbClr val="297D9B"/>
                </a:solidFill>
                <a:latin typeface="+mj-lt"/>
                <a:ea typeface="맑은 고딕" pitchFamily="50" charset="-127"/>
                <a:cs typeface="Arial" pitchFamily="34" charset="0"/>
              </a:rPr>
              <a:t>, 2024</a:t>
            </a:r>
            <a:endParaRPr lang="en-US" sz="1800" b="0" kern="1200" baseline="0" dirty="0">
              <a:solidFill>
                <a:srgbClr val="297D9B"/>
              </a:solidFill>
              <a:latin typeface="+mj-lt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2" name="Picture 11" descr="Production and Operations Management Society (POMS) | LinkedIn">
            <a:extLst>
              <a:ext uri="{FF2B5EF4-FFF2-40B4-BE49-F238E27FC236}">
                <a16:creationId xmlns:a16="http://schemas.microsoft.com/office/drawing/2014/main" id="{49EB8C59-9B49-4FD6-9583-566E97A4BCC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7" b="15700"/>
          <a:stretch/>
        </p:blipFill>
        <p:spPr bwMode="auto">
          <a:xfrm>
            <a:off x="124303" y="4332436"/>
            <a:ext cx="964919" cy="67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Archivo:Logotipo de la Universidad del Norte.svg - Wikipedia, la  enciclopedia libre">
            <a:extLst>
              <a:ext uri="{FF2B5EF4-FFF2-40B4-BE49-F238E27FC236}">
                <a16:creationId xmlns:a16="http://schemas.microsoft.com/office/drawing/2014/main" id="{5E3F20A3-5B21-45FA-B096-66CF3C2B9C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404989"/>
            <a:ext cx="1618032" cy="45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ontactanos – logyca">
            <a:extLst>
              <a:ext uri="{FF2B5EF4-FFF2-40B4-BE49-F238E27FC236}">
                <a16:creationId xmlns:a16="http://schemas.microsoft.com/office/drawing/2014/main" id="{D012CF18-4A10-4B80-89E2-09B759BA912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8" t="26604" r="12689" b="28542"/>
          <a:stretch/>
        </p:blipFill>
        <p:spPr bwMode="auto">
          <a:xfrm>
            <a:off x="3513901" y="4381218"/>
            <a:ext cx="1965182" cy="57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MIT SCALE logo 800px">
            <a:extLst>
              <a:ext uri="{FF2B5EF4-FFF2-40B4-BE49-F238E27FC236}">
                <a16:creationId xmlns:a16="http://schemas.microsoft.com/office/drawing/2014/main" id="{4CD2F6C4-E4A4-4AA9-A690-BD54F6FC07A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46" t="1799"/>
          <a:stretch/>
        </p:blipFill>
        <p:spPr bwMode="auto">
          <a:xfrm>
            <a:off x="1211455" y="4318125"/>
            <a:ext cx="2180213" cy="70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54EB2F3-FA77-43D7-8F0F-FD27A056AB1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0" y="1248076"/>
            <a:ext cx="3014698" cy="2084357"/>
          </a:xfrm>
          <a:prstGeom prst="rect">
            <a:avLst/>
          </a:prstGeom>
        </p:spPr>
      </p:pic>
      <p:pic>
        <p:nvPicPr>
          <p:cNvPr id="1026" name="Picture 2" descr="Universidad Tecnológica de Bolívar - Wikipedia, la enciclopedia libre">
            <a:extLst>
              <a:ext uri="{FF2B5EF4-FFF2-40B4-BE49-F238E27FC236}">
                <a16:creationId xmlns:a16="http://schemas.microsoft.com/office/drawing/2014/main" id="{8DC66354-F945-4EEC-8697-BF73A74616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81218"/>
            <a:ext cx="1357859" cy="66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3950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1556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239782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-36512" y="483518"/>
            <a:ext cx="3059832" cy="40324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rgbClr val="A82B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411510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987574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494576"/>
            <a:ext cx="3059832" cy="40213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68352" y="1377594"/>
            <a:ext cx="3059832" cy="31366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07233" y="483518"/>
            <a:ext cx="6444208" cy="3862248"/>
          </a:xfrm>
          <a:prstGeom prst="rect">
            <a:avLst/>
          </a:prstGeom>
          <a:solidFill>
            <a:srgbClr val="B6CA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2855" y="267495"/>
            <a:ext cx="1944216" cy="42484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331087" y="267495"/>
            <a:ext cx="1944216" cy="42484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419319" y="267495"/>
            <a:ext cx="1944216" cy="42484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rgbClr val="B6C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0435" y="119404"/>
            <a:ext cx="2088232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510435" y="2567676"/>
            <a:ext cx="2088232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052440" y="119404"/>
            <a:ext cx="2088232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2440" y="2567676"/>
            <a:ext cx="2088232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23528" y="805700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75016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you!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915566"/>
            <a:ext cx="2520280" cy="2520280"/>
          </a:xfrm>
          <a:prstGeom prst="ellipse">
            <a:avLst/>
          </a:prstGeom>
          <a:solidFill>
            <a:srgbClr val="FFFFFE"/>
          </a:solidFill>
          <a:ln>
            <a:solidFill>
              <a:srgbClr val="A82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4873E1F-A1A7-4F66-B369-9DC3789E486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018" y="1474250"/>
            <a:ext cx="2029094" cy="140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75016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you!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915566"/>
            <a:ext cx="2520280" cy="2520280"/>
          </a:xfrm>
          <a:prstGeom prst="ellipse">
            <a:avLst/>
          </a:prstGeom>
          <a:solidFill>
            <a:srgbClr val="FFFFFE"/>
          </a:solidFill>
          <a:ln>
            <a:solidFill>
              <a:srgbClr val="A82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4075413-EE6A-4876-913B-31D7107E9B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018" y="1474250"/>
            <a:ext cx="2029094" cy="140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023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pic>
        <p:nvPicPr>
          <p:cNvPr id="12" name="Picture 11" descr="Production and Operations Management Society (POMS) | LinkedIn">
            <a:extLst>
              <a:ext uri="{FF2B5EF4-FFF2-40B4-BE49-F238E27FC236}">
                <a16:creationId xmlns:a16="http://schemas.microsoft.com/office/drawing/2014/main" id="{0541C86E-53C3-4B21-87F8-F6BBFD12D98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7" b="15700"/>
          <a:stretch/>
        </p:blipFill>
        <p:spPr bwMode="auto">
          <a:xfrm>
            <a:off x="124303" y="4332436"/>
            <a:ext cx="964919" cy="67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Archivo:Logo Universidad Tecnológica de Bolívar.jpg">
            <a:extLst>
              <a:ext uri="{FF2B5EF4-FFF2-40B4-BE49-F238E27FC236}">
                <a16:creationId xmlns:a16="http://schemas.microsoft.com/office/drawing/2014/main" id="{63A92F2E-D5DF-40E8-B676-90BE5807D5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193" y="4372397"/>
            <a:ext cx="1433000" cy="75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Archivo:Logotipo de la Universidad del Norte.svg - Wikipedia, la  enciclopedia libre">
            <a:extLst>
              <a:ext uri="{FF2B5EF4-FFF2-40B4-BE49-F238E27FC236}">
                <a16:creationId xmlns:a16="http://schemas.microsoft.com/office/drawing/2014/main" id="{B035CFC6-04B8-4770-8E37-25CFB5B0BF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404989"/>
            <a:ext cx="1618032" cy="45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ontactanos – logyca">
            <a:extLst>
              <a:ext uri="{FF2B5EF4-FFF2-40B4-BE49-F238E27FC236}">
                <a16:creationId xmlns:a16="http://schemas.microsoft.com/office/drawing/2014/main" id="{5B4EDBDA-2678-48B2-9335-326737DE62E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8" t="26604" r="12689" b="28542"/>
          <a:stretch/>
        </p:blipFill>
        <p:spPr bwMode="auto">
          <a:xfrm>
            <a:off x="3513901" y="4381218"/>
            <a:ext cx="1965182" cy="57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MIT SCALE logo 800px">
            <a:extLst>
              <a:ext uri="{FF2B5EF4-FFF2-40B4-BE49-F238E27FC236}">
                <a16:creationId xmlns:a16="http://schemas.microsoft.com/office/drawing/2014/main" id="{66961D66-5A5E-49EC-B403-BA0FB62B484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46" t="1799"/>
          <a:stretch/>
        </p:blipFill>
        <p:spPr bwMode="auto">
          <a:xfrm>
            <a:off x="1211455" y="4318125"/>
            <a:ext cx="2180213" cy="70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4F0C6CF1-2127-4AC0-B146-A3B7955A394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62452" y="1105240"/>
            <a:ext cx="4968552" cy="108012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b="0" baseline="0">
                <a:solidFill>
                  <a:srgbClr val="021C7D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sz="3200" dirty="0">
                <a:ea typeface="맑은 고딕" pitchFamily="50" charset="-127"/>
              </a:rPr>
              <a:t>Title of the submission/research work</a:t>
            </a:r>
            <a:endParaRPr lang="en-US" altLang="ko-KR" sz="3200" dirty="0"/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464A743E-FF9B-4EB4-9F11-454D199EA2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62304" y="2672578"/>
            <a:ext cx="4968700" cy="9258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name of the presenter(s) / leader(s)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6DEC49-361A-4751-B999-A194DDA9BDED}"/>
              </a:ext>
            </a:extLst>
          </p:cNvPr>
          <p:cNvSpPr/>
          <p:nvPr userDrawn="1"/>
        </p:nvSpPr>
        <p:spPr>
          <a:xfrm>
            <a:off x="6336890" y="3828262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800" b="0" kern="1200" baseline="0" dirty="0">
                <a:solidFill>
                  <a:srgbClr val="297D9B"/>
                </a:solidFill>
                <a:latin typeface="+mj-lt"/>
                <a:ea typeface="맑은 고딕" pitchFamily="50" charset="-127"/>
                <a:cs typeface="Arial" pitchFamily="34" charset="0"/>
              </a:rPr>
              <a:t>March 16</a:t>
            </a:r>
            <a:r>
              <a:rPr lang="en-US" altLang="ko-KR" sz="1800" b="0" kern="1200" baseline="30000" dirty="0">
                <a:solidFill>
                  <a:srgbClr val="297D9B"/>
                </a:solidFill>
                <a:latin typeface="+mj-lt"/>
                <a:ea typeface="맑은 고딕" pitchFamily="50" charset="-127"/>
                <a:cs typeface="Arial" pitchFamily="34" charset="0"/>
              </a:rPr>
              <a:t>th</a:t>
            </a:r>
            <a:r>
              <a:rPr lang="en-US" altLang="ko-KR" sz="1800" b="0" kern="1200" baseline="0" dirty="0">
                <a:solidFill>
                  <a:srgbClr val="297D9B"/>
                </a:solidFill>
                <a:latin typeface="+mj-lt"/>
                <a:ea typeface="맑은 고딕" pitchFamily="50" charset="-127"/>
                <a:cs typeface="Arial" pitchFamily="34" charset="0"/>
              </a:rPr>
              <a:t> to 19</a:t>
            </a:r>
            <a:r>
              <a:rPr lang="en-US" altLang="ko-KR" sz="1800" b="0" kern="1200" baseline="30000" dirty="0">
                <a:solidFill>
                  <a:srgbClr val="297D9B"/>
                </a:solidFill>
                <a:latin typeface="+mj-lt"/>
                <a:ea typeface="맑은 고딕" pitchFamily="50" charset="-127"/>
                <a:cs typeface="Arial" pitchFamily="34" charset="0"/>
              </a:rPr>
              <a:t>th</a:t>
            </a:r>
            <a:r>
              <a:rPr lang="en-US" altLang="ko-KR" sz="1800" b="0" kern="1200" baseline="0" dirty="0">
                <a:solidFill>
                  <a:srgbClr val="297D9B"/>
                </a:solidFill>
                <a:latin typeface="+mj-lt"/>
                <a:ea typeface="맑은 고딕" pitchFamily="50" charset="-127"/>
                <a:cs typeface="Arial" pitchFamily="34" charset="0"/>
              </a:rPr>
              <a:t>, 2024</a:t>
            </a:r>
            <a:endParaRPr lang="en-US" sz="1800" b="0" kern="1200" baseline="0" dirty="0">
              <a:solidFill>
                <a:srgbClr val="297D9B"/>
              </a:solidFill>
              <a:latin typeface="+mj-lt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C1463FB-C053-4A7E-B26A-0A63B2A305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50" y="1248076"/>
            <a:ext cx="3014698" cy="2084357"/>
          </a:xfrm>
          <a:prstGeom prst="rect">
            <a:avLst/>
          </a:prstGeom>
        </p:spPr>
      </p:pic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9F92DAD9-1707-4996-80F8-DCBD48FC8598}"/>
              </a:ext>
            </a:extLst>
          </p:cNvPr>
          <p:cNvSpPr txBox="1">
            <a:spLocks/>
          </p:cNvSpPr>
          <p:nvPr userDrawn="1"/>
        </p:nvSpPr>
        <p:spPr>
          <a:xfrm>
            <a:off x="107504" y="-2946"/>
            <a:ext cx="8928992" cy="807694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3200" b="0" kern="1200" baseline="0">
                <a:solidFill>
                  <a:srgbClr val="021C7D"/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300" dirty="0">
                <a:solidFill>
                  <a:srgbClr val="297D9B"/>
                </a:solidFill>
                <a:ea typeface="맑은 고딕" pitchFamily="50" charset="-127"/>
              </a:rPr>
              <a:t>2024 POMS Cartagena Conference</a:t>
            </a:r>
            <a:endParaRPr lang="en-US" altLang="ko-KR" sz="2300" dirty="0">
              <a:solidFill>
                <a:srgbClr val="297D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1564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75016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you!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915566"/>
            <a:ext cx="2520280" cy="2520280"/>
          </a:xfrm>
          <a:prstGeom prst="ellipse">
            <a:avLst/>
          </a:prstGeom>
          <a:solidFill>
            <a:srgbClr val="FFFFFE"/>
          </a:solidFill>
          <a:ln>
            <a:solidFill>
              <a:srgbClr val="A82B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23A57B-F1D9-42F4-8A2F-70699DB9754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018" y="1474250"/>
            <a:ext cx="2029094" cy="140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527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9B8916B-2A47-421D-848C-A82A9E58703E}"/>
              </a:ext>
            </a:extLst>
          </p:cNvPr>
          <p:cNvSpPr/>
          <p:nvPr userDrawn="1"/>
        </p:nvSpPr>
        <p:spPr>
          <a:xfrm>
            <a:off x="-2604" y="195486"/>
            <a:ext cx="1584176" cy="4186695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41764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2604" y="267494"/>
            <a:ext cx="1584176" cy="4186695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6734" y="2283718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7311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rgbClr val="A82B3D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1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35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790599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857" y="4286251"/>
            <a:ext cx="9144000" cy="8572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1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35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575159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35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7454374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468421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203598"/>
            <a:ext cx="2160240" cy="17869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203598"/>
            <a:ext cx="2160240" cy="17869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203598"/>
            <a:ext cx="2160240" cy="17869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203598"/>
            <a:ext cx="2160240" cy="17869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2939285"/>
            <a:ext cx="216000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2931790"/>
            <a:ext cx="216000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2931790"/>
            <a:ext cx="216000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2931790"/>
            <a:ext cx="216000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62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35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7859338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3950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91556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39627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239782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4592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-36512" y="483518"/>
            <a:ext cx="3059832" cy="40324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40714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6805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411510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987574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494576"/>
            <a:ext cx="3059832" cy="40213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68352" y="1377594"/>
            <a:ext cx="3059832" cy="31366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39429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107233" y="483517"/>
            <a:ext cx="6444208" cy="3862248"/>
          </a:xfrm>
          <a:prstGeom prst="rect">
            <a:avLst/>
          </a:prstGeom>
          <a:solidFill>
            <a:srgbClr val="B6CA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42855" y="267494"/>
            <a:ext cx="1944216" cy="42484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331087" y="267494"/>
            <a:ext cx="1944216" cy="42484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419319" y="267494"/>
            <a:ext cx="1944216" cy="42484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37099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0435" y="119404"/>
            <a:ext cx="2088232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510435" y="2567676"/>
            <a:ext cx="2088232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052440" y="119404"/>
            <a:ext cx="2088232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2440" y="2567676"/>
            <a:ext cx="2088232" cy="20162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90231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03369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1062020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23528" y="805700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52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195486"/>
            <a:ext cx="1584176" cy="4186695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2604" y="267494"/>
            <a:ext cx="1584176" cy="4186695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6734" y="2283718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rgbClr val="A82B3D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1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35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3857" y="4286251"/>
            <a:ext cx="9144000" cy="8572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1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35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A82B3D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857249"/>
          </a:xfrm>
          <a:prstGeom prst="rect">
            <a:avLst/>
          </a:prstGeom>
        </p:spPr>
      </p:pic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8435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468421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203598"/>
            <a:ext cx="2160240" cy="17869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203598"/>
            <a:ext cx="2160240" cy="17869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203598"/>
            <a:ext cx="2160240" cy="17869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203598"/>
            <a:ext cx="2160240" cy="17869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2939285"/>
            <a:ext cx="216000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2931790"/>
            <a:ext cx="216000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2931790"/>
            <a:ext cx="216000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2931790"/>
            <a:ext cx="216000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5.xml"/><Relationship Id="rId16" Type="http://schemas.openxmlformats.org/officeDocument/2006/relationships/slideLayout" Target="../slideLayouts/slideLayout19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7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  <p:sldLayoutId id="2147483696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910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16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8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omsscalelac2023@mi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One Column 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51520" y="-164554"/>
            <a:ext cx="8496944" cy="720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sz="2800" dirty="0"/>
              <a:t>Instructions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8382BF-61F0-4A50-9B04-B17146B4AB91}"/>
              </a:ext>
            </a:extLst>
          </p:cNvPr>
          <p:cNvSpPr txBox="1"/>
          <p:nvPr/>
        </p:nvSpPr>
        <p:spPr>
          <a:xfrm>
            <a:off x="251520" y="339502"/>
            <a:ext cx="88924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Dear author(s),</a:t>
            </a:r>
          </a:p>
          <a:p>
            <a:endParaRPr lang="en-US" dirty="0"/>
          </a:p>
          <a:p>
            <a:r>
              <a:rPr lang="en-US" dirty="0"/>
              <a:t>This is the official slide deck template for the 2023-2024 POMS Conference for </a:t>
            </a:r>
          </a:p>
          <a:p>
            <a:r>
              <a:rPr lang="en-US" dirty="0"/>
              <a:t>Latin America and the Caribbean in Cartagena de </a:t>
            </a:r>
            <a:r>
              <a:rPr lang="en-US" dirty="0" err="1"/>
              <a:t>Indias</a:t>
            </a:r>
            <a:r>
              <a:rPr lang="en-US" dirty="0"/>
              <a:t>, Colombia. In this file you will find:</a:t>
            </a:r>
          </a:p>
          <a:p>
            <a:pPr marL="285750" indent="-285750">
              <a:buClr>
                <a:srgbClr val="FC4C02"/>
              </a:buClr>
              <a:buFont typeface="Wingdings" panose="05000000000000000000" pitchFamily="2" charset="2"/>
              <a:buChar char="§"/>
            </a:pPr>
            <a:r>
              <a:rPr lang="en-US" dirty="0"/>
              <a:t>Minimum required sections and slides for the presentation you will prepare </a:t>
            </a:r>
          </a:p>
          <a:p>
            <a:pPr>
              <a:buClr>
                <a:srgbClr val="FC4C02"/>
              </a:buClr>
            </a:pPr>
            <a:r>
              <a:rPr lang="en-US" dirty="0"/>
              <a:t>about your research work.</a:t>
            </a:r>
          </a:p>
          <a:p>
            <a:pPr marL="285750" indent="-285750">
              <a:buClr>
                <a:srgbClr val="FC4C02"/>
              </a:buClr>
              <a:buFont typeface="Wingdings" panose="05000000000000000000" pitchFamily="2" charset="2"/>
              <a:buChar char="§"/>
            </a:pPr>
            <a:r>
              <a:rPr lang="en-US" dirty="0"/>
              <a:t>Each slide contains guidance about the suggested content for the section.</a:t>
            </a:r>
          </a:p>
          <a:p>
            <a:pPr marL="285750" indent="-285750">
              <a:buClr>
                <a:srgbClr val="FC4C02"/>
              </a:buClr>
              <a:buFont typeface="Wingdings" panose="05000000000000000000" pitchFamily="2" charset="2"/>
              <a:buChar char="§"/>
            </a:pPr>
            <a:r>
              <a:rPr lang="en-US" dirty="0"/>
              <a:t>The title of the sections might be changed by the authors</a:t>
            </a:r>
          </a:p>
          <a:p>
            <a:pPr>
              <a:buClr>
                <a:srgbClr val="FC4C02"/>
              </a:buClr>
            </a:pPr>
            <a:endParaRPr lang="en-US" dirty="0"/>
          </a:p>
          <a:p>
            <a:pPr>
              <a:buClr>
                <a:srgbClr val="FC4C02"/>
              </a:buClr>
            </a:pPr>
            <a:r>
              <a:rPr lang="en-US" dirty="0"/>
              <a:t>Deadline to submit the slide decks is due on </a:t>
            </a:r>
            <a:r>
              <a:rPr lang="en-US" sz="2000" dirty="0">
                <a:solidFill>
                  <a:srgbClr val="C00000"/>
                </a:solidFill>
                <a:highlight>
                  <a:srgbClr val="FFFF00"/>
                </a:highlight>
              </a:rPr>
              <a:t>February 23, 2024.</a:t>
            </a:r>
          </a:p>
          <a:p>
            <a:pPr>
              <a:buClr>
                <a:srgbClr val="FC4C02"/>
              </a:buClr>
            </a:pPr>
            <a:endParaRPr lang="en-US" dirty="0"/>
          </a:p>
          <a:p>
            <a:pPr>
              <a:buClr>
                <a:srgbClr val="FC4C02"/>
              </a:buClr>
            </a:pPr>
            <a:r>
              <a:rPr lang="en-US" b="1" dirty="0"/>
              <a:t>Further inquiries and questions might be answered via email to</a:t>
            </a:r>
            <a:r>
              <a:rPr lang="en-US" dirty="0"/>
              <a:t> </a:t>
            </a:r>
          </a:p>
          <a:p>
            <a:pPr>
              <a:buClr>
                <a:srgbClr val="FC4C02"/>
              </a:buClr>
            </a:pPr>
            <a:r>
              <a:rPr lang="en-US" sz="2000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pomsscalelac2023@mit.edu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4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r>
              <a:rPr lang="en-US" altLang="ko-KR" sz="3600" dirty="0"/>
              <a:t>Thank you!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6822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6013" y="144392"/>
            <a:ext cx="8496944" cy="720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 latinLnBrk="0">
              <a:spcBef>
                <a:spcPts val="0"/>
              </a:spcBef>
              <a:defRPr/>
            </a:pPr>
            <a:r>
              <a:rPr lang="en-US" sz="2800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596053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Backup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55776" y="211553"/>
            <a:ext cx="65882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cs typeface="Arial" pitchFamily="34" charset="0"/>
              </a:rPr>
              <a:t>Agenda Style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31920" y="978940"/>
            <a:ext cx="5256584" cy="720000"/>
            <a:chOff x="3131840" y="1491630"/>
            <a:chExt cx="5256584" cy="576064"/>
          </a:xfrm>
        </p:grpSpPr>
        <p:sp>
          <p:nvSpPr>
            <p:cNvPr id="2" name="Rectangle 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rgbClr val="297D9B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6165" y="1867039"/>
            <a:ext cx="5256584" cy="720000"/>
            <a:chOff x="3131840" y="1491630"/>
            <a:chExt cx="5256584" cy="576064"/>
          </a:xfrm>
        </p:grpSpPr>
        <p:sp>
          <p:nvSpPr>
            <p:cNvPr id="18" name="Rectangle 1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rgbClr val="297D9B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20410" y="2755138"/>
            <a:ext cx="5256584" cy="720000"/>
            <a:chOff x="3131840" y="1491630"/>
            <a:chExt cx="5256584" cy="576064"/>
          </a:xfrm>
        </p:grpSpPr>
        <p:sp>
          <p:nvSpPr>
            <p:cNvPr id="21" name="Rectangle 20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rgbClr val="297D9B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14655" y="3643236"/>
            <a:ext cx="5256584" cy="720000"/>
            <a:chOff x="3131840" y="1491630"/>
            <a:chExt cx="5256584" cy="576064"/>
          </a:xfrm>
        </p:grpSpPr>
        <p:sp>
          <p:nvSpPr>
            <p:cNvPr id="24" name="Rectangle 23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Right Triangle 2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rgbClr val="297D9B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31920" y="978940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0410" y="1867039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08900" y="2755138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97390" y="3643237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51920" y="1059582"/>
            <a:ext cx="4392568" cy="546224"/>
            <a:chOff x="3851840" y="1356248"/>
            <a:chExt cx="4392568" cy="546224"/>
          </a:xfrm>
        </p:grpSpPr>
        <p:sp>
          <p:nvSpPr>
            <p:cNvPr id="30" name="TextBox 29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51920" y="1953887"/>
            <a:ext cx="4392568" cy="546224"/>
            <a:chOff x="3851840" y="1356248"/>
            <a:chExt cx="4392568" cy="546224"/>
          </a:xfrm>
        </p:grpSpPr>
        <p:sp>
          <p:nvSpPr>
            <p:cNvPr id="37" name="TextBox 36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851920" y="2848192"/>
            <a:ext cx="4392568" cy="546224"/>
            <a:chOff x="3851840" y="1356248"/>
            <a:chExt cx="4392568" cy="546224"/>
          </a:xfrm>
        </p:grpSpPr>
        <p:sp>
          <p:nvSpPr>
            <p:cNvPr id="40" name="TextBox 39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851920" y="3742497"/>
            <a:ext cx="4392568" cy="546224"/>
            <a:chOff x="3851840" y="1356248"/>
            <a:chExt cx="4392568" cy="546224"/>
          </a:xfrm>
        </p:grpSpPr>
        <p:sp>
          <p:nvSpPr>
            <p:cNvPr id="43" name="TextBox 42"/>
            <p:cNvSpPr txBox="1"/>
            <p:nvPr/>
          </p:nvSpPr>
          <p:spPr>
            <a:xfrm>
              <a:off x="3851840" y="1356248"/>
              <a:ext cx="439256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51840" y="1625473"/>
              <a:ext cx="43925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1556087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Get a modern PowerPoint  Presentation that is beautifully designed. I hope and I believe that this Template will your Time, Money and Reputation. Easy to change colors, photos and Text. Easy to change colors, photos and Text. Get a modern PowerPoint  Presentation that is beautifully designed.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105958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rgbClr val="297D9B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rgbClr val="297D9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7452320" y="129012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rgbClr val="297D9B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rgbClr val="297D9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3433" y="414106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3433" y="444735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28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71550"/>
            <a:ext cx="9144000" cy="3456384"/>
          </a:xfrm>
          <a:prstGeom prst="rect">
            <a:avLst/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/>
          <p:cNvSpPr/>
          <p:nvPr/>
        </p:nvSpPr>
        <p:spPr>
          <a:xfrm>
            <a:off x="652611" y="1203598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Oval 8"/>
          <p:cNvSpPr/>
          <p:nvPr/>
        </p:nvSpPr>
        <p:spPr>
          <a:xfrm>
            <a:off x="634752" y="2211710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Oval 9"/>
          <p:cNvSpPr/>
          <p:nvPr/>
        </p:nvSpPr>
        <p:spPr>
          <a:xfrm>
            <a:off x="616893" y="3219822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300683" y="1026816"/>
            <a:ext cx="2664296" cy="929628"/>
            <a:chOff x="803640" y="3362835"/>
            <a:chExt cx="2059657" cy="929628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300683" y="2034928"/>
            <a:ext cx="2664296" cy="929628"/>
            <a:chOff x="803640" y="3362835"/>
            <a:chExt cx="2059657" cy="929628"/>
          </a:xfrm>
        </p:grpSpPr>
        <p:sp>
          <p:nvSpPr>
            <p:cNvPr id="15" name="TextBox 14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300683" y="3043040"/>
            <a:ext cx="2664296" cy="929628"/>
            <a:chOff x="803640" y="3362835"/>
            <a:chExt cx="2059657" cy="929628"/>
          </a:xfrm>
        </p:grpSpPr>
        <p:sp>
          <p:nvSpPr>
            <p:cNvPr id="18" name="TextBox 17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5248647" y="1211981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5230788" y="2220093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5212929" y="3228205"/>
            <a:ext cx="576064" cy="5760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896719" y="1035199"/>
            <a:ext cx="2664296" cy="929628"/>
            <a:chOff x="803640" y="3362835"/>
            <a:chExt cx="2059657" cy="929628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896719" y="2043311"/>
            <a:ext cx="2664296" cy="929628"/>
            <a:chOff x="803640" y="3362835"/>
            <a:chExt cx="2059657" cy="929628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896719" y="3051423"/>
            <a:ext cx="2664296" cy="929628"/>
            <a:chOff x="803640" y="3362835"/>
            <a:chExt cx="2059657" cy="929628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4613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554000" y="1149742"/>
            <a:ext cx="36000" cy="27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619207" y="1269180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297D9B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3489" y="2268909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297D9B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3489" y="3277021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297D9B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17690" y="1275606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297D9B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81972" y="227533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297D9B"/>
                </a:solidFill>
                <a:cs typeface="Arial" pitchFamily="34" charset="0"/>
              </a:rPr>
              <a:t>05</a:t>
            </a:r>
            <a:endParaRPr lang="ko-KR" altLang="en-US" sz="24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81972" y="3283447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297D9B"/>
                </a:solidFill>
                <a:cs typeface="Arial" pitchFamily="34" charset="0"/>
              </a:rPr>
              <a:t>06</a:t>
            </a:r>
            <a:endParaRPr lang="ko-KR" altLang="en-US" sz="2400" b="1" dirty="0">
              <a:solidFill>
                <a:srgbClr val="297D9B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Research Team Layout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23605" y="3054021"/>
            <a:ext cx="1656184" cy="1366330"/>
            <a:chOff x="251520" y="3350185"/>
            <a:chExt cx="1656184" cy="1366330"/>
          </a:xfrm>
        </p:grpSpPr>
        <p:grpSp>
          <p:nvGrpSpPr>
            <p:cNvPr id="12" name="Group 11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13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14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rgbClr val="297D9B"/>
                    </a:solidFill>
                    <a:cs typeface="Arial" pitchFamily="34" charset="0"/>
                  </a:rPr>
                  <a:t>Affiliation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235788" y="3054021"/>
            <a:ext cx="1656184" cy="1366330"/>
            <a:chOff x="251520" y="3350185"/>
            <a:chExt cx="1656184" cy="1366330"/>
          </a:xfrm>
        </p:grpSpPr>
        <p:grpSp>
          <p:nvGrpSpPr>
            <p:cNvPr id="28" name="Group 27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30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31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rgbClr val="297D9B"/>
                    </a:solidFill>
                    <a:cs typeface="Arial" pitchFamily="34" charset="0"/>
                  </a:rPr>
                  <a:t>Affiliation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1C153C51-869D-4B56-A0F6-8DF088F4003A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9FD51A2-334B-40FC-803A-39FE4F524BBC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33" name="그림 개체 틀 32">
            <a:extLst>
              <a:ext uri="{FF2B5EF4-FFF2-40B4-BE49-F238E27FC236}">
                <a16:creationId xmlns:a16="http://schemas.microsoft.com/office/drawing/2014/main" id="{43A8F909-FEB5-444D-A52E-B6704F463417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35" name="그림 개체 틀 34">
            <a:extLst>
              <a:ext uri="{FF2B5EF4-FFF2-40B4-BE49-F238E27FC236}">
                <a16:creationId xmlns:a16="http://schemas.microsoft.com/office/drawing/2014/main" id="{E8352AB9-680C-47B5-8F98-4E774E9FD608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grpSp>
        <p:nvGrpSpPr>
          <p:cNvPr id="32" name="Group 31"/>
          <p:cNvGrpSpPr/>
          <p:nvPr/>
        </p:nvGrpSpPr>
        <p:grpSpPr>
          <a:xfrm>
            <a:off x="2579948" y="3054021"/>
            <a:ext cx="1656184" cy="1366330"/>
            <a:chOff x="251520" y="3350185"/>
            <a:chExt cx="1656184" cy="1366330"/>
          </a:xfrm>
        </p:grpSpPr>
        <p:grpSp>
          <p:nvGrpSpPr>
            <p:cNvPr id="34" name="Group 33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37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38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rgbClr val="297D9B"/>
                    </a:solidFill>
                    <a:cs typeface="Arial" pitchFamily="34" charset="0"/>
                  </a:rPr>
                  <a:t>Affiliation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36291" y="3054021"/>
            <a:ext cx="1656184" cy="1366330"/>
            <a:chOff x="251520" y="3350185"/>
            <a:chExt cx="1656184" cy="1366330"/>
          </a:xfrm>
        </p:grpSpPr>
        <p:grpSp>
          <p:nvGrpSpPr>
            <p:cNvPr id="40" name="Group 39"/>
            <p:cNvGrpSpPr/>
            <p:nvPr/>
          </p:nvGrpSpPr>
          <p:grpSpPr>
            <a:xfrm>
              <a:off x="251520" y="3350185"/>
              <a:ext cx="1656184" cy="511791"/>
              <a:chOff x="3779911" y="3327771"/>
              <a:chExt cx="1584178" cy="511791"/>
            </a:xfrm>
            <a:noFill/>
          </p:grpSpPr>
          <p:sp>
            <p:nvSpPr>
              <p:cNvPr id="42" name="Text Placeholder 17"/>
              <p:cNvSpPr txBox="1">
                <a:spLocks/>
              </p:cNvSpPr>
              <p:nvPr/>
            </p:nvSpPr>
            <p:spPr>
              <a:xfrm>
                <a:off x="3779911" y="3327771"/>
                <a:ext cx="1584177" cy="246087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Name Here</a:t>
                </a:r>
              </a:p>
            </p:txBody>
          </p:sp>
          <p:sp>
            <p:nvSpPr>
              <p:cNvPr id="43" name="Text Placeholder 18"/>
              <p:cNvSpPr txBox="1">
                <a:spLocks/>
              </p:cNvSpPr>
              <p:nvPr/>
            </p:nvSpPr>
            <p:spPr>
              <a:xfrm>
                <a:off x="3779912" y="3589982"/>
                <a:ext cx="1584177" cy="249580"/>
              </a:xfrm>
              <a:prstGeom prst="rect">
                <a:avLst/>
              </a:prstGeom>
              <a:grpFill/>
            </p:spPr>
            <p:txBody>
              <a:bodyPr anchor="ctr"/>
              <a:lstStyle>
                <a:lvl1pPr marL="342900" indent="-3429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n-US" sz="1200" b="1" dirty="0">
                    <a:solidFill>
                      <a:srgbClr val="297D9B"/>
                    </a:solidFill>
                    <a:cs typeface="Arial" pitchFamily="34" charset="0"/>
                  </a:rPr>
                  <a:t>Affiliation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251520" y="3885518"/>
              <a:ext cx="16561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0310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A82B3D"/>
                </a:solidFill>
              </a:rPr>
              <a:t>Timeline Style</a:t>
            </a:r>
            <a:endParaRPr lang="ko-KR" altLang="en-US" dirty="0">
              <a:solidFill>
                <a:srgbClr val="A82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A82B3D"/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rgbClr val="A82B3D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9055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A82B3D"/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rgbClr val="A82B3D"/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0526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A82B3D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rgbClr val="A82B3D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1997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A82B3D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rgbClr val="A82B3D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3471" y="2696881"/>
            <a:ext cx="922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297D9B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13792" y="2891713"/>
            <a:ext cx="792000" cy="72000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A82B3D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55263" y="2891713"/>
            <a:ext cx="792000" cy="72000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A82B3D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96734" y="2891713"/>
            <a:ext cx="792000" cy="72000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A82B3D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38205" y="2891713"/>
            <a:ext cx="792000" cy="72000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21670" y="3195125"/>
            <a:ext cx="1734772" cy="1248833"/>
            <a:chOff x="421670" y="2818111"/>
            <a:chExt cx="1734772" cy="1248833"/>
          </a:xfrm>
        </p:grpSpPr>
        <p:sp>
          <p:nvSpPr>
            <p:cNvPr id="15" name="TextBox 14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rgbClr val="A82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063141" y="1429033"/>
            <a:ext cx="1734772" cy="1255148"/>
            <a:chOff x="2063141" y="1065139"/>
            <a:chExt cx="1734772" cy="1255148"/>
          </a:xfrm>
        </p:grpSpPr>
        <p:sp>
          <p:nvSpPr>
            <p:cNvPr id="16" name="TextBox 15"/>
            <p:cNvSpPr txBox="1"/>
            <p:nvPr/>
          </p:nvSpPr>
          <p:spPr>
            <a:xfrm>
              <a:off x="2063141" y="1304624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63141" y="1065139"/>
              <a:ext cx="1734772" cy="180000"/>
            </a:xfrm>
            <a:prstGeom prst="rect">
              <a:avLst/>
            </a:prstGeom>
            <a:solidFill>
              <a:srgbClr val="A82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36354" y="3195125"/>
            <a:ext cx="1734772" cy="1248833"/>
            <a:chOff x="421670" y="2818111"/>
            <a:chExt cx="1734772" cy="1248833"/>
          </a:xfrm>
        </p:grpSpPr>
        <p:sp>
          <p:nvSpPr>
            <p:cNvPr id="21" name="TextBox 20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rgbClr val="A82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87557" y="3195125"/>
            <a:ext cx="1734772" cy="1248833"/>
            <a:chOff x="421670" y="2818111"/>
            <a:chExt cx="1734772" cy="1248833"/>
          </a:xfrm>
        </p:grpSpPr>
        <p:sp>
          <p:nvSpPr>
            <p:cNvPr id="24" name="TextBox 23"/>
            <p:cNvSpPr txBox="1"/>
            <p:nvPr/>
          </p:nvSpPr>
          <p:spPr>
            <a:xfrm>
              <a:off x="421670" y="2818111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21670" y="3886944"/>
              <a:ext cx="1734772" cy="180000"/>
            </a:xfrm>
            <a:prstGeom prst="rect">
              <a:avLst/>
            </a:prstGeom>
            <a:solidFill>
              <a:srgbClr val="297D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71126" y="1429033"/>
            <a:ext cx="1734772" cy="1255148"/>
            <a:chOff x="2063141" y="1065139"/>
            <a:chExt cx="1734772" cy="1255148"/>
          </a:xfrm>
        </p:grpSpPr>
        <p:sp>
          <p:nvSpPr>
            <p:cNvPr id="28" name="TextBox 27"/>
            <p:cNvSpPr txBox="1"/>
            <p:nvPr/>
          </p:nvSpPr>
          <p:spPr>
            <a:xfrm>
              <a:off x="2063141" y="1304624"/>
              <a:ext cx="17347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63141" y="1065139"/>
              <a:ext cx="1734772" cy="180000"/>
            </a:xfrm>
            <a:prstGeom prst="rect">
              <a:avLst/>
            </a:prstGeom>
            <a:solidFill>
              <a:srgbClr val="A82B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0366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872859" y="2000387"/>
            <a:ext cx="3705951" cy="360000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5" name="Rectangle 24"/>
          <p:cNvSpPr/>
          <p:nvPr/>
        </p:nvSpPr>
        <p:spPr>
          <a:xfrm>
            <a:off x="4872859" y="2738677"/>
            <a:ext cx="3705951" cy="360000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Rectangle 25"/>
          <p:cNvSpPr/>
          <p:nvPr/>
        </p:nvSpPr>
        <p:spPr>
          <a:xfrm>
            <a:off x="4872859" y="3476967"/>
            <a:ext cx="3705951" cy="360000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-4735" y="-20538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A82B3D"/>
                </a:solidFill>
              </a:rPr>
              <a:t>Infographic Style</a:t>
            </a:r>
            <a:endParaRPr lang="ko-KR" altLang="en-US" dirty="0">
              <a:solidFill>
                <a:srgbClr val="A82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4735" y="503695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058860" y="987781"/>
            <a:ext cx="1052368" cy="3696329"/>
            <a:chOff x="4058860" y="987781"/>
            <a:chExt cx="1052368" cy="3696329"/>
          </a:xfrm>
        </p:grpSpPr>
        <p:sp>
          <p:nvSpPr>
            <p:cNvPr id="6" name="Rectangle 8"/>
            <p:cNvSpPr/>
            <p:nvPr/>
          </p:nvSpPr>
          <p:spPr>
            <a:xfrm rot="36931">
              <a:off x="4276045" y="3801165"/>
              <a:ext cx="592195" cy="863021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Rectangle 8"/>
            <p:cNvSpPr/>
            <p:nvPr/>
          </p:nvSpPr>
          <p:spPr>
            <a:xfrm>
              <a:off x="4468857" y="3793500"/>
              <a:ext cx="200342" cy="87282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2"/>
            <p:cNvSpPr/>
            <p:nvPr/>
          </p:nvSpPr>
          <p:spPr>
            <a:xfrm>
              <a:off x="4291066" y="1891296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2"/>
            <p:cNvSpPr/>
            <p:nvPr/>
          </p:nvSpPr>
          <p:spPr>
            <a:xfrm>
              <a:off x="4486591" y="1953886"/>
              <a:ext cx="196906" cy="1950905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2"/>
            <p:cNvSpPr/>
            <p:nvPr/>
          </p:nvSpPr>
          <p:spPr>
            <a:xfrm>
              <a:off x="4683483" y="1895514"/>
              <a:ext cx="196906" cy="2011393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4468813" y="4423239"/>
              <a:ext cx="196906" cy="260871"/>
            </a:xfrm>
            <a:prstGeom prst="triangl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Parallelogram 15"/>
            <p:cNvSpPr/>
            <p:nvPr/>
          </p:nvSpPr>
          <p:spPr>
            <a:xfrm rot="16200000">
              <a:off x="4098945" y="947696"/>
              <a:ext cx="972197" cy="1052368"/>
            </a:xfrm>
            <a:custGeom>
              <a:avLst/>
              <a:gdLst/>
              <a:ahLst/>
              <a:cxnLst/>
              <a:rect l="l" t="t" r="r" b="b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683568" y="2013823"/>
            <a:ext cx="3705951" cy="360000"/>
          </a:xfrm>
          <a:prstGeom prst="rect">
            <a:avLst/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Rectangle 21"/>
          <p:cNvSpPr/>
          <p:nvPr/>
        </p:nvSpPr>
        <p:spPr>
          <a:xfrm>
            <a:off x="683568" y="2752113"/>
            <a:ext cx="3705951" cy="360000"/>
          </a:xfrm>
          <a:prstGeom prst="rect">
            <a:avLst/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3" name="Rectangle 22"/>
          <p:cNvSpPr/>
          <p:nvPr/>
        </p:nvSpPr>
        <p:spPr>
          <a:xfrm>
            <a:off x="683568" y="3490403"/>
            <a:ext cx="3705951" cy="360000"/>
          </a:xfrm>
          <a:prstGeom prst="rect">
            <a:avLst/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81675" y="202649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81675" y="2743103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1675" y="3523624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1680" y="2045722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91680" y="2762327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91680" y="354284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11228" y="2393629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11228" y="3150268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11228" y="3906907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86278" y="2407529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6278" y="3164168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6278" y="3920807"/>
            <a:ext cx="3277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7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apezoid 18"/>
          <p:cNvSpPr/>
          <p:nvPr/>
        </p:nvSpPr>
        <p:spPr>
          <a:xfrm rot="5400000">
            <a:off x="3551985" y="2172250"/>
            <a:ext cx="2736052" cy="1518828"/>
          </a:xfrm>
          <a:prstGeom prst="trapezoid">
            <a:avLst>
              <a:gd name="adj" fmla="val 72234"/>
            </a:avLst>
          </a:prstGeom>
          <a:gradFill>
            <a:gsLst>
              <a:gs pos="0">
                <a:schemeClr val="accent1">
                  <a:lumMod val="50000"/>
                  <a:lumOff val="5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95486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A82B3D"/>
                </a:solidFill>
              </a:rPr>
              <a:t>Infographic Style</a:t>
            </a:r>
            <a:endParaRPr lang="ko-KR" altLang="en-US" dirty="0">
              <a:solidFill>
                <a:srgbClr val="A82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771550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51681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ounded Rectangle 5"/>
          <p:cNvSpPr/>
          <p:nvPr/>
        </p:nvSpPr>
        <p:spPr>
          <a:xfrm>
            <a:off x="1403648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ounded Rectangle 6"/>
          <p:cNvSpPr/>
          <p:nvPr/>
        </p:nvSpPr>
        <p:spPr>
          <a:xfrm>
            <a:off x="2155615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ounded Rectangle 7"/>
          <p:cNvSpPr/>
          <p:nvPr/>
        </p:nvSpPr>
        <p:spPr>
          <a:xfrm>
            <a:off x="2907582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ounded Rectangle 8"/>
          <p:cNvSpPr/>
          <p:nvPr/>
        </p:nvSpPr>
        <p:spPr>
          <a:xfrm>
            <a:off x="3659549" y="1399883"/>
            <a:ext cx="540000" cy="3060017"/>
          </a:xfrm>
          <a:prstGeom prst="roundRect">
            <a:avLst>
              <a:gd name="adj" fmla="val 50000"/>
            </a:avLst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245101" y="2317823"/>
            <a:ext cx="1224136" cy="1224136"/>
          </a:xfrm>
          <a:prstGeom prst="ellipse">
            <a:avLst/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6588224" y="2419626"/>
            <a:ext cx="2304256" cy="1048024"/>
            <a:chOff x="803640" y="3362835"/>
            <a:chExt cx="2059657" cy="1048024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3411746">
            <a:off x="5587356" y="2382006"/>
            <a:ext cx="480665" cy="1023698"/>
            <a:chOff x="6777274" y="1831284"/>
            <a:chExt cx="552841" cy="1177414"/>
          </a:xfrm>
        </p:grpSpPr>
        <p:grpSp>
          <p:nvGrpSpPr>
            <p:cNvPr id="15" name="Group 14"/>
            <p:cNvGrpSpPr/>
            <p:nvPr/>
          </p:nvGrpSpPr>
          <p:grpSpPr>
            <a:xfrm>
              <a:off x="6939980" y="1831284"/>
              <a:ext cx="385719" cy="718117"/>
              <a:chOff x="6783521" y="1654812"/>
              <a:chExt cx="726841" cy="1353205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6783521" y="1886618"/>
                <a:ext cx="726841" cy="1121399"/>
              </a:xfrm>
              <a:custGeom>
                <a:avLst/>
                <a:gdLst/>
                <a:ahLst/>
                <a:cxnLst/>
                <a:rect l="l" t="t" r="r" b="b"/>
                <a:pathLst>
                  <a:path w="726841" h="1121399">
                    <a:moveTo>
                      <a:pt x="236325" y="1049494"/>
                    </a:moveTo>
                    <a:lnTo>
                      <a:pt x="495287" y="1049494"/>
                    </a:lnTo>
                    <a:cubicBezTo>
                      <a:pt x="491080" y="1064561"/>
                      <a:pt x="487966" y="1079199"/>
                      <a:pt x="485273" y="1093187"/>
                    </a:cubicBezTo>
                    <a:lnTo>
                      <a:pt x="245258" y="1092728"/>
                    </a:lnTo>
                    <a:close/>
                    <a:moveTo>
                      <a:pt x="363421" y="203844"/>
                    </a:moveTo>
                    <a:cubicBezTo>
                      <a:pt x="401307" y="203844"/>
                      <a:pt x="432020" y="234557"/>
                      <a:pt x="432020" y="272443"/>
                    </a:cubicBezTo>
                    <a:cubicBezTo>
                      <a:pt x="432020" y="310329"/>
                      <a:pt x="401307" y="341042"/>
                      <a:pt x="363421" y="341042"/>
                    </a:cubicBezTo>
                    <a:cubicBezTo>
                      <a:pt x="325534" y="341042"/>
                      <a:pt x="294821" y="310329"/>
                      <a:pt x="294821" y="272443"/>
                    </a:cubicBezTo>
                    <a:cubicBezTo>
                      <a:pt x="294821" y="234557"/>
                      <a:pt x="325534" y="203844"/>
                      <a:pt x="363421" y="203844"/>
                    </a:cubicBezTo>
                    <a:close/>
                    <a:moveTo>
                      <a:pt x="363421" y="135244"/>
                    </a:moveTo>
                    <a:cubicBezTo>
                      <a:pt x="287648" y="135244"/>
                      <a:pt x="226222" y="196671"/>
                      <a:pt x="226222" y="272443"/>
                    </a:cubicBezTo>
                    <a:cubicBezTo>
                      <a:pt x="226222" y="348216"/>
                      <a:pt x="287648" y="409642"/>
                      <a:pt x="363421" y="409642"/>
                    </a:cubicBezTo>
                    <a:cubicBezTo>
                      <a:pt x="439193" y="409642"/>
                      <a:pt x="500619" y="348216"/>
                      <a:pt x="500619" y="272443"/>
                    </a:cubicBezTo>
                    <a:cubicBezTo>
                      <a:pt x="500619" y="196671"/>
                      <a:pt x="439193" y="135244"/>
                      <a:pt x="363421" y="135244"/>
                    </a:cubicBezTo>
                    <a:close/>
                    <a:moveTo>
                      <a:pt x="196200" y="0"/>
                    </a:moveTo>
                    <a:cubicBezTo>
                      <a:pt x="300307" y="58658"/>
                      <a:pt x="427219" y="59450"/>
                      <a:pt x="531959" y="2129"/>
                    </a:cubicBezTo>
                    <a:cubicBezTo>
                      <a:pt x="645195" y="251105"/>
                      <a:pt x="615578" y="521951"/>
                      <a:pt x="565642" y="749813"/>
                    </a:cubicBezTo>
                    <a:lnTo>
                      <a:pt x="726841" y="904479"/>
                    </a:lnTo>
                    <a:lnTo>
                      <a:pt x="700460" y="1113326"/>
                    </a:lnTo>
                    <a:lnTo>
                      <a:pt x="510728" y="982128"/>
                    </a:lnTo>
                    <a:lnTo>
                      <a:pt x="503274" y="1014651"/>
                    </a:lnTo>
                    <a:lnTo>
                      <a:pt x="228241" y="1014651"/>
                    </a:lnTo>
                    <a:cubicBezTo>
                      <a:pt x="226194" y="1005458"/>
                      <a:pt x="223902" y="996068"/>
                      <a:pt x="221524" y="986461"/>
                    </a:cubicBezTo>
                    <a:lnTo>
                      <a:pt x="26381" y="1121399"/>
                    </a:lnTo>
                    <a:lnTo>
                      <a:pt x="0" y="912552"/>
                    </a:lnTo>
                    <a:lnTo>
                      <a:pt x="162681" y="756465"/>
                    </a:lnTo>
                    <a:lnTo>
                      <a:pt x="163137" y="757906"/>
                    </a:lnTo>
                    <a:lnTo>
                      <a:pt x="165881" y="748957"/>
                    </a:lnTo>
                    <a:cubicBezTo>
                      <a:pt x="117348" y="521774"/>
                      <a:pt x="87568" y="246912"/>
                      <a:pt x="19620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997804" y="1654812"/>
                <a:ext cx="298274" cy="244742"/>
              </a:xfrm>
              <a:custGeom>
                <a:avLst/>
                <a:gdLst/>
                <a:ahLst/>
                <a:cxnLst/>
                <a:rect l="l" t="t" r="r" b="b"/>
                <a:pathLst>
                  <a:path w="298274" h="244742">
                    <a:moveTo>
                      <a:pt x="147328" y="0"/>
                    </a:moveTo>
                    <a:cubicBezTo>
                      <a:pt x="212319" y="65590"/>
                      <a:pt x="261867" y="134854"/>
                      <a:pt x="298274" y="206570"/>
                    </a:cubicBezTo>
                    <a:cubicBezTo>
                      <a:pt x="205418" y="258299"/>
                      <a:pt x="92251" y="257374"/>
                      <a:pt x="0" y="204273"/>
                    </a:cubicBezTo>
                    <a:cubicBezTo>
                      <a:pt x="35363" y="132633"/>
                      <a:pt x="83678" y="64016"/>
                      <a:pt x="1473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6" name="Freeform 15"/>
            <p:cNvSpPr/>
            <p:nvPr/>
          </p:nvSpPr>
          <p:spPr>
            <a:xfrm>
              <a:off x="6777274" y="2572267"/>
              <a:ext cx="552841" cy="436431"/>
            </a:xfrm>
            <a:custGeom>
              <a:avLst/>
              <a:gdLst/>
              <a:ahLst/>
              <a:cxnLst/>
              <a:rect l="l" t="t" r="r" b="b"/>
              <a:pathLst>
                <a:path w="935319" h="738371">
                  <a:moveTo>
                    <a:pt x="570246" y="5904"/>
                  </a:moveTo>
                  <a:cubicBezTo>
                    <a:pt x="462283" y="64891"/>
                    <a:pt x="426421" y="317189"/>
                    <a:pt x="649701" y="474399"/>
                  </a:cubicBezTo>
                  <a:cubicBezTo>
                    <a:pt x="593836" y="327977"/>
                    <a:pt x="630970" y="255746"/>
                    <a:pt x="667057" y="182470"/>
                  </a:cubicBezTo>
                  <a:cubicBezTo>
                    <a:pt x="667659" y="219721"/>
                    <a:pt x="629598" y="299814"/>
                    <a:pt x="723199" y="346469"/>
                  </a:cubicBezTo>
                  <a:cubicBezTo>
                    <a:pt x="679394" y="206128"/>
                    <a:pt x="864427" y="161920"/>
                    <a:pt x="670152" y="6949"/>
                  </a:cubicBezTo>
                  <a:cubicBezTo>
                    <a:pt x="951156" y="47548"/>
                    <a:pt x="868526" y="190548"/>
                    <a:pt x="935319" y="334595"/>
                  </a:cubicBezTo>
                  <a:cubicBezTo>
                    <a:pt x="886447" y="343095"/>
                    <a:pt x="815632" y="212619"/>
                    <a:pt x="831546" y="274410"/>
                  </a:cubicBezTo>
                  <a:cubicBezTo>
                    <a:pt x="915063" y="518579"/>
                    <a:pt x="665249" y="525551"/>
                    <a:pt x="744586" y="738371"/>
                  </a:cubicBezTo>
                  <a:cubicBezTo>
                    <a:pt x="498005" y="724435"/>
                    <a:pt x="570128" y="495242"/>
                    <a:pt x="454164" y="439509"/>
                  </a:cubicBezTo>
                  <a:cubicBezTo>
                    <a:pt x="422689" y="433882"/>
                    <a:pt x="384944" y="459601"/>
                    <a:pt x="454829" y="574141"/>
                  </a:cubicBezTo>
                  <a:cubicBezTo>
                    <a:pt x="47812" y="270832"/>
                    <a:pt x="333584" y="22904"/>
                    <a:pt x="570246" y="5904"/>
                  </a:cubicBezTo>
                  <a:close/>
                  <a:moveTo>
                    <a:pt x="0" y="0"/>
                  </a:moveTo>
                  <a:lnTo>
                    <a:pt x="9284" y="0"/>
                  </a:lnTo>
                  <a:lnTo>
                    <a:pt x="746" y="590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690633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Oval 19"/>
          <p:cNvSpPr/>
          <p:nvPr/>
        </p:nvSpPr>
        <p:spPr>
          <a:xfrm>
            <a:off x="1442600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Oval 20"/>
          <p:cNvSpPr/>
          <p:nvPr/>
        </p:nvSpPr>
        <p:spPr>
          <a:xfrm>
            <a:off x="2194567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Oval 21"/>
          <p:cNvSpPr/>
          <p:nvPr/>
        </p:nvSpPr>
        <p:spPr>
          <a:xfrm>
            <a:off x="2946534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Oval 22"/>
          <p:cNvSpPr/>
          <p:nvPr/>
        </p:nvSpPr>
        <p:spPr>
          <a:xfrm>
            <a:off x="3698501" y="1445644"/>
            <a:ext cx="462096" cy="4620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658962" y="147586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297D9B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10126" y="1474107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A82B3D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rgbClr val="A82B3D"/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61290" y="147235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297D9B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12454" y="1470597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297D9B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63618" y="1468842"/>
            <a:ext cx="533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297D9B"/>
                </a:solidFill>
                <a:cs typeface="Arial" pitchFamily="34" charset="0"/>
              </a:rPr>
              <a:t>05</a:t>
            </a:r>
            <a:endParaRPr lang="ko-KR" altLang="en-US" sz="20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264216" y="3011307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487751" y="3011308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1239718" y="3011309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1991685" y="3011310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2743652" y="3011311"/>
            <a:ext cx="2371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53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FFB6977-AF20-4F8B-8BB1-9B51234690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2E23103-D3B6-45E0-901C-0F1FED7A7D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"/>
          <p:cNvSpPr txBox="1">
            <a:spLocks/>
          </p:cNvSpPr>
          <p:nvPr/>
        </p:nvSpPr>
        <p:spPr>
          <a:xfrm>
            <a:off x="6516216" y="411510"/>
            <a:ext cx="2492162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rgbClr val="021C7D"/>
                </a:solidFill>
                <a:latin typeface="+mj-lt"/>
                <a:cs typeface="Arial" pitchFamily="34" charset="0"/>
              </a:rPr>
              <a:t>Portfolio</a:t>
            </a:r>
            <a:r>
              <a:rPr lang="en-US" altLang="ko-KR" sz="2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rgbClr val="021C7D"/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rgbClr val="021C7D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rgbClr val="021C7D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8224" y="2008441"/>
            <a:ext cx="22566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780D82-9754-4A8D-899D-91ED7068BDE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4576FEE-3B58-4EE2-9ED2-09E2A3C2341B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D8511E80-C33A-42EF-BE27-5980A667A731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</p:spTree>
    <p:extLst>
      <p:ext uri="{BB962C8B-B14F-4D97-AF65-F5344CB8AC3E}">
        <p14:creationId xmlns:p14="http://schemas.microsoft.com/office/powerpoint/2010/main" val="3407202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95486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C00000"/>
                </a:solidFill>
              </a:rPr>
              <a:t>Infographic Style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771550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737740" y="1573354"/>
            <a:ext cx="5642572" cy="2726588"/>
            <a:chOff x="1521716" y="1275606"/>
            <a:chExt cx="5642572" cy="2726588"/>
          </a:xfrm>
          <a:solidFill>
            <a:srgbClr val="297D9B"/>
          </a:solidFill>
        </p:grpSpPr>
        <p:grpSp>
          <p:nvGrpSpPr>
            <p:cNvPr id="6" name="Group 5"/>
            <p:cNvGrpSpPr/>
            <p:nvPr/>
          </p:nvGrpSpPr>
          <p:grpSpPr>
            <a:xfrm>
              <a:off x="1521716" y="1596158"/>
              <a:ext cx="3168352" cy="2406036"/>
              <a:chOff x="1521716" y="1596158"/>
              <a:chExt cx="3168352" cy="2406036"/>
            </a:xfrm>
            <a:grpFill/>
          </p:grpSpPr>
          <p:grpSp>
            <p:nvGrpSpPr>
              <p:cNvPr id="12" name="Group 11"/>
              <p:cNvGrpSpPr/>
              <p:nvPr/>
            </p:nvGrpSpPr>
            <p:grpSpPr>
              <a:xfrm>
                <a:off x="1521716" y="1596158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14" name="Donut 13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Right Arrow 14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2263185" y="2337627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995936" y="1275606"/>
              <a:ext cx="3168352" cy="2406036"/>
              <a:chOff x="3851920" y="1401130"/>
              <a:chExt cx="3168352" cy="2406036"/>
            </a:xfrm>
            <a:grpFill/>
          </p:grpSpPr>
          <p:grpSp>
            <p:nvGrpSpPr>
              <p:cNvPr id="8" name="Group 7"/>
              <p:cNvGrpSpPr/>
              <p:nvPr/>
            </p:nvGrpSpPr>
            <p:grpSpPr>
              <a:xfrm rot="10800000">
                <a:off x="3851920" y="1401130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10" name="Donut 9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Right Arrow 10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Oval 8"/>
              <p:cNvSpPr/>
              <p:nvPr/>
            </p:nvSpPr>
            <p:spPr>
              <a:xfrm>
                <a:off x="5577220" y="2364114"/>
                <a:ext cx="701581" cy="70158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6" name="Isosceles Triangle 15"/>
          <p:cNvSpPr/>
          <p:nvPr/>
        </p:nvSpPr>
        <p:spPr>
          <a:xfrm>
            <a:off x="4051070" y="2498755"/>
            <a:ext cx="1015912" cy="875786"/>
          </a:xfrm>
          <a:prstGeom prst="triangle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Round Same Side Corner Rectangle 8"/>
          <p:cNvSpPr/>
          <p:nvPr/>
        </p:nvSpPr>
        <p:spPr>
          <a:xfrm>
            <a:off x="4393111" y="2894798"/>
            <a:ext cx="331830" cy="332339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655368" y="2787967"/>
            <a:ext cx="349262" cy="396501"/>
            <a:chOff x="1308754" y="3454361"/>
            <a:chExt cx="2889328" cy="3280121"/>
          </a:xfrm>
          <a:solidFill>
            <a:schemeClr val="bg1"/>
          </a:solidFill>
        </p:grpSpPr>
        <p:sp>
          <p:nvSpPr>
            <p:cNvPr id="19" name="Donut 18"/>
            <p:cNvSpPr/>
            <p:nvPr/>
          </p:nvSpPr>
          <p:spPr>
            <a:xfrm>
              <a:off x="1308754" y="4335332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Up Arrow 19"/>
            <p:cNvSpPr/>
            <p:nvPr/>
          </p:nvSpPr>
          <p:spPr>
            <a:xfrm rot="2632973">
              <a:off x="3193286" y="3454361"/>
              <a:ext cx="1004796" cy="1639484"/>
            </a:xfrm>
            <a:prstGeom prst="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091456" y="2675549"/>
            <a:ext cx="409092" cy="394981"/>
            <a:chOff x="4462674" y="3512626"/>
            <a:chExt cx="3384287" cy="3267549"/>
          </a:xfrm>
          <a:solidFill>
            <a:schemeClr val="bg1"/>
          </a:solidFill>
        </p:grpSpPr>
        <p:sp>
          <p:nvSpPr>
            <p:cNvPr id="22" name="Donut 21"/>
            <p:cNvSpPr/>
            <p:nvPr/>
          </p:nvSpPr>
          <p:spPr>
            <a:xfrm>
              <a:off x="5447811" y="3512626"/>
              <a:ext cx="2399150" cy="2399150"/>
            </a:xfrm>
            <a:prstGeom prst="donut">
              <a:avLst>
                <a:gd name="adj" fmla="val 1575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 rot="2700000">
              <a:off x="5162501" y="5103870"/>
              <a:ext cx="461837" cy="1861491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Rounded Rectangle 23"/>
            <p:cNvSpPr/>
            <p:nvPr/>
          </p:nvSpPr>
          <p:spPr>
            <a:xfrm rot="8100000">
              <a:off x="5238958" y="5083288"/>
              <a:ext cx="461837" cy="169688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622893" y="1275606"/>
            <a:ext cx="4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1216" y="4155926"/>
            <a:ext cx="4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123728" y="3748502"/>
            <a:ext cx="233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830" y="1847793"/>
            <a:ext cx="233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6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BA098DAB-C76E-41E9-94F1-7DE07160A0F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NetBook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3839006" y="2320045"/>
            <a:ext cx="1224136" cy="1224136"/>
          </a:xfrm>
          <a:prstGeom prst="ellipse">
            <a:avLst/>
          </a:prstGeom>
          <a:solidFill>
            <a:srgbClr val="297D9B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Block Arc 14"/>
          <p:cNvSpPr/>
          <p:nvPr/>
        </p:nvSpPr>
        <p:spPr>
          <a:xfrm rot="16200000">
            <a:off x="4191627" y="2499571"/>
            <a:ext cx="518895" cy="51923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3420" y="3092988"/>
            <a:ext cx="955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1282807"/>
            <a:ext cx="3505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rgbClr val="297D9B"/>
                </a:solidFill>
                <a:cs typeface="Arial" pitchFamily="34" charset="0"/>
              </a:rPr>
              <a:t>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You can simply impress your audience and add a unique zing and appeal to your Presentations.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346510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</a:t>
            </a:r>
            <a:r>
              <a:rPr lang="en-US" altLang="ko-KR" sz="1200" dirty="0">
                <a:solidFill>
                  <a:srgbClr val="297D9B"/>
                </a:solidFill>
                <a:cs typeface="Arial" pitchFamily="34" charset="0"/>
              </a:rPr>
              <a:t>simply impress your audience and add a unique zing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2311712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A82B3D"/>
                </a:solidFill>
              </a:rPr>
              <a:t>Infographic Style</a:t>
            </a:r>
            <a:endParaRPr lang="ko-KR" altLang="en-US" dirty="0">
              <a:solidFill>
                <a:srgbClr val="A82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Freeform 5"/>
          <p:cNvSpPr/>
          <p:nvPr/>
        </p:nvSpPr>
        <p:spPr>
          <a:xfrm>
            <a:off x="4061224" y="120359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297D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7" name="Freeform 6"/>
          <p:cNvSpPr/>
          <p:nvPr/>
        </p:nvSpPr>
        <p:spPr>
          <a:xfrm rot="2160000">
            <a:off x="5020924" y="1965135"/>
            <a:ext cx="264268" cy="334396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0" y="82778"/>
                </a:moveTo>
                <a:lnTo>
                  <a:pt x="163546" y="82778"/>
                </a:lnTo>
                <a:lnTo>
                  <a:pt x="163546" y="0"/>
                </a:lnTo>
                <a:lnTo>
                  <a:pt x="327092" y="206946"/>
                </a:lnTo>
                <a:lnTo>
                  <a:pt x="163546" y="413891"/>
                </a:lnTo>
                <a:lnTo>
                  <a:pt x="163546" y="331113"/>
                </a:lnTo>
                <a:lnTo>
                  <a:pt x="0" y="331113"/>
                </a:lnTo>
                <a:lnTo>
                  <a:pt x="0" y="8277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82778" rIns="98127" bIns="82777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8" name="Freeform 7"/>
          <p:cNvSpPr/>
          <p:nvPr/>
        </p:nvSpPr>
        <p:spPr>
          <a:xfrm>
            <a:off x="5266192" y="207905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297D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9" name="Freeform 8"/>
          <p:cNvSpPr/>
          <p:nvPr/>
        </p:nvSpPr>
        <p:spPr>
          <a:xfrm rot="17280000">
            <a:off x="5401642" y="3108411"/>
            <a:ext cx="264268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7" tIns="82778" rIns="0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0" name="Freeform 9"/>
          <p:cNvSpPr/>
          <p:nvPr/>
        </p:nvSpPr>
        <p:spPr>
          <a:xfrm>
            <a:off x="4805935" y="3495584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297D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1" name="Freeform 10"/>
          <p:cNvSpPr/>
          <p:nvPr/>
        </p:nvSpPr>
        <p:spPr>
          <a:xfrm>
            <a:off x="4431970" y="3823786"/>
            <a:ext cx="264269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8" tIns="82779" rIns="1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2" name="Freeform 11"/>
          <p:cNvSpPr/>
          <p:nvPr/>
        </p:nvSpPr>
        <p:spPr>
          <a:xfrm>
            <a:off x="3316512" y="3495584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297D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3" name="Freeform 12"/>
          <p:cNvSpPr/>
          <p:nvPr/>
        </p:nvSpPr>
        <p:spPr>
          <a:xfrm rot="4320000">
            <a:off x="3451962" y="3122637"/>
            <a:ext cx="264269" cy="334397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327092" y="331113"/>
                </a:moveTo>
                <a:lnTo>
                  <a:pt x="163546" y="331113"/>
                </a:lnTo>
                <a:lnTo>
                  <a:pt x="163546" y="413891"/>
                </a:lnTo>
                <a:lnTo>
                  <a:pt x="0" y="206945"/>
                </a:lnTo>
                <a:lnTo>
                  <a:pt x="163546" y="0"/>
                </a:lnTo>
                <a:lnTo>
                  <a:pt x="163546" y="82778"/>
                </a:lnTo>
                <a:lnTo>
                  <a:pt x="327092" y="82778"/>
                </a:lnTo>
                <a:lnTo>
                  <a:pt x="327092" y="33111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128" tIns="82778" rIns="0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4" name="Freeform 13"/>
          <p:cNvSpPr/>
          <p:nvPr/>
        </p:nvSpPr>
        <p:spPr>
          <a:xfrm>
            <a:off x="2856255" y="2079058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297D9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5" name="Freeform 14"/>
          <p:cNvSpPr/>
          <p:nvPr/>
        </p:nvSpPr>
        <p:spPr>
          <a:xfrm rot="19440000">
            <a:off x="3815956" y="1973927"/>
            <a:ext cx="264268" cy="334396"/>
          </a:xfrm>
          <a:custGeom>
            <a:avLst/>
            <a:gdLst>
              <a:gd name="connsiteX0" fmla="*/ 0 w 327092"/>
              <a:gd name="connsiteY0" fmla="*/ 82778 h 413891"/>
              <a:gd name="connsiteX1" fmla="*/ 163546 w 327092"/>
              <a:gd name="connsiteY1" fmla="*/ 82778 h 413891"/>
              <a:gd name="connsiteX2" fmla="*/ 163546 w 327092"/>
              <a:gd name="connsiteY2" fmla="*/ 0 h 413891"/>
              <a:gd name="connsiteX3" fmla="*/ 327092 w 327092"/>
              <a:gd name="connsiteY3" fmla="*/ 206946 h 413891"/>
              <a:gd name="connsiteX4" fmla="*/ 163546 w 327092"/>
              <a:gd name="connsiteY4" fmla="*/ 413891 h 413891"/>
              <a:gd name="connsiteX5" fmla="*/ 163546 w 327092"/>
              <a:gd name="connsiteY5" fmla="*/ 331113 h 413891"/>
              <a:gd name="connsiteX6" fmla="*/ 0 w 327092"/>
              <a:gd name="connsiteY6" fmla="*/ 331113 h 413891"/>
              <a:gd name="connsiteX7" fmla="*/ 0 w 327092"/>
              <a:gd name="connsiteY7" fmla="*/ 82778 h 41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92" h="413891">
                <a:moveTo>
                  <a:pt x="0" y="82778"/>
                </a:moveTo>
                <a:lnTo>
                  <a:pt x="163546" y="82778"/>
                </a:lnTo>
                <a:lnTo>
                  <a:pt x="163546" y="0"/>
                </a:lnTo>
                <a:lnTo>
                  <a:pt x="327092" y="206946"/>
                </a:lnTo>
                <a:lnTo>
                  <a:pt x="163546" y="413891"/>
                </a:lnTo>
                <a:lnTo>
                  <a:pt x="163546" y="331113"/>
                </a:lnTo>
                <a:lnTo>
                  <a:pt x="0" y="331113"/>
                </a:lnTo>
                <a:lnTo>
                  <a:pt x="0" y="8277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82777" rIns="98128" bIns="82778" numCol="1" spcCol="1270" anchor="ctr" anchorCtr="0">
            <a:noAutofit/>
          </a:bodyPr>
          <a:lstStyle/>
          <a:p>
            <a:pPr lvl="0" algn="ctr" defTabSz="5334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1200" kern="1200"/>
          </a:p>
        </p:txBody>
      </p:sp>
      <p:sp>
        <p:nvSpPr>
          <p:cNvPr id="17" name="Freeform 16"/>
          <p:cNvSpPr/>
          <p:nvPr/>
        </p:nvSpPr>
        <p:spPr>
          <a:xfrm>
            <a:off x="4061224" y="2444656"/>
            <a:ext cx="990802" cy="99080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rgbClr val="A82B3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7694" tIns="217694" rIns="217694" bIns="217694" numCol="1" spcCol="1270" anchor="ctr" anchorCtr="0">
            <a:noAutofit/>
          </a:bodyPr>
          <a:lstStyle/>
          <a:p>
            <a:pPr lvl="0" algn="ctr" defTabSz="133350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3000" kern="1200"/>
          </a:p>
        </p:txBody>
      </p:sp>
      <p:sp>
        <p:nvSpPr>
          <p:cNvPr id="18" name="Rectangle 9"/>
          <p:cNvSpPr/>
          <p:nvPr/>
        </p:nvSpPr>
        <p:spPr>
          <a:xfrm flipH="1">
            <a:off x="3202435" y="2423442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Rectangle 16"/>
          <p:cNvSpPr/>
          <p:nvPr/>
        </p:nvSpPr>
        <p:spPr>
          <a:xfrm rot="18900000" flipH="1">
            <a:off x="5211705" y="3800256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Parallelogram 15"/>
          <p:cNvSpPr/>
          <p:nvPr/>
        </p:nvSpPr>
        <p:spPr>
          <a:xfrm rot="5400000" flipH="1">
            <a:off x="4386727" y="1506995"/>
            <a:ext cx="354753" cy="384007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Round Same Side Corner Rectangle 6"/>
          <p:cNvSpPr>
            <a:spLocks noChangeAspect="1"/>
          </p:cNvSpPr>
          <p:nvPr/>
        </p:nvSpPr>
        <p:spPr>
          <a:xfrm rot="18900000" flipH="1">
            <a:off x="3812676" y="3847539"/>
            <a:ext cx="109444" cy="438775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5594072" y="2370102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3" name="Group 22"/>
          <p:cNvGrpSpPr/>
          <p:nvPr/>
        </p:nvGrpSpPr>
        <p:grpSpPr>
          <a:xfrm>
            <a:off x="467544" y="2047738"/>
            <a:ext cx="2323459" cy="1048024"/>
            <a:chOff x="803640" y="3362835"/>
            <a:chExt cx="2059657" cy="1048024"/>
          </a:xfrm>
        </p:grpSpPr>
        <p:sp>
          <p:nvSpPr>
            <p:cNvPr id="24" name="TextBox 23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97074" y="1338233"/>
            <a:ext cx="3379382" cy="678692"/>
            <a:chOff x="803640" y="3362835"/>
            <a:chExt cx="2059657" cy="678692"/>
          </a:xfrm>
        </p:grpSpPr>
        <p:sp>
          <p:nvSpPr>
            <p:cNvPr id="27" name="TextBox 26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68899" y="2047738"/>
            <a:ext cx="2323459" cy="1048024"/>
            <a:chOff x="803640" y="3362835"/>
            <a:chExt cx="2059657" cy="1048024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868144" y="3493649"/>
            <a:ext cx="2323459" cy="1048024"/>
            <a:chOff x="803640" y="3362835"/>
            <a:chExt cx="2059657" cy="1048024"/>
          </a:xfrm>
        </p:grpSpPr>
        <p:sp>
          <p:nvSpPr>
            <p:cNvPr id="33" name="TextBox 32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91641" y="3465253"/>
            <a:ext cx="2323459" cy="1048024"/>
            <a:chOff x="803640" y="3362835"/>
            <a:chExt cx="2059657" cy="1048024"/>
          </a:xfrm>
        </p:grpSpPr>
        <p:sp>
          <p:nvSpPr>
            <p:cNvPr id="36" name="TextBox 35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Block Arc 14"/>
          <p:cNvSpPr/>
          <p:nvPr/>
        </p:nvSpPr>
        <p:spPr>
          <a:xfrm rot="16200000">
            <a:off x="4305129" y="2680445"/>
            <a:ext cx="518895" cy="51923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34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solidFill>
                  <a:srgbClr val="021C7D"/>
                </a:solidFill>
              </a:rPr>
              <a:t>Portfolio 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0192" y="2044921"/>
            <a:ext cx="25202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6300193" y="1734944"/>
            <a:ext cx="2520279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400" b="1" dirty="0">
                <a:solidFill>
                  <a:srgbClr val="297D9B"/>
                </a:solidFill>
                <a:cs typeface="Arial" pitchFamily="34" charset="0"/>
              </a:rPr>
              <a:t>Simple Portfolio Designed</a:t>
            </a:r>
            <a:endParaRPr lang="ko-KR" altLang="en-US" sz="14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7D62F326-1AA2-4110-BE21-A6007AD8BD67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C39D6FAE-89F6-4B42-B6AE-C5931233BF88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628798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95486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A82B3D"/>
                </a:solidFill>
              </a:rPr>
              <a:t>Infographic Style</a:t>
            </a:r>
            <a:endParaRPr lang="ko-KR" altLang="en-US" dirty="0">
              <a:solidFill>
                <a:srgbClr val="A82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771550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15894" y="1967733"/>
            <a:ext cx="900000" cy="900000"/>
            <a:chOff x="3563888" y="1923678"/>
            <a:chExt cx="900000" cy="900000"/>
          </a:xfrm>
        </p:grpSpPr>
        <p:sp>
          <p:nvSpPr>
            <p:cNvPr id="4" name="Rectangle 3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rgbClr val="297D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 rot="5400000">
            <a:off x="4626684" y="1715733"/>
            <a:ext cx="1152000" cy="1152000"/>
            <a:chOff x="3563888" y="1923678"/>
            <a:chExt cx="900000" cy="900000"/>
          </a:xfrm>
        </p:grpSpPr>
        <p:sp>
          <p:nvSpPr>
            <p:cNvPr id="9" name="Rectangle 8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rgbClr val="297D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Right Triangle 9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10800000">
            <a:off x="4626684" y="2980022"/>
            <a:ext cx="720000" cy="720000"/>
            <a:chOff x="3563888" y="1923678"/>
            <a:chExt cx="900000" cy="900000"/>
          </a:xfrm>
        </p:grpSpPr>
        <p:sp>
          <p:nvSpPr>
            <p:cNvPr id="12" name="Rectangle 11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rgbClr val="297D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3" name="Right Triangle 12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6200000">
            <a:off x="3507861" y="2980023"/>
            <a:ext cx="1008033" cy="1008033"/>
            <a:chOff x="3563888" y="1923678"/>
            <a:chExt cx="900000" cy="900000"/>
          </a:xfrm>
        </p:grpSpPr>
        <p:sp>
          <p:nvSpPr>
            <p:cNvPr id="15" name="Rectangle 14"/>
            <p:cNvSpPr/>
            <p:nvPr/>
          </p:nvSpPr>
          <p:spPr>
            <a:xfrm>
              <a:off x="3563888" y="1923678"/>
              <a:ext cx="900000" cy="900000"/>
            </a:xfrm>
            <a:prstGeom prst="rect">
              <a:avLst/>
            </a:prstGeom>
            <a:solidFill>
              <a:srgbClr val="297D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Right Triangle 15"/>
            <p:cNvSpPr/>
            <p:nvPr/>
          </p:nvSpPr>
          <p:spPr>
            <a:xfrm rot="16200000">
              <a:off x="3731757" y="2089433"/>
              <a:ext cx="648000" cy="648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25097" y="2386248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297D9B"/>
                </a:solidFill>
                <a:cs typeface="Arial" pitchFamily="34" charset="0"/>
              </a:rPr>
              <a:t>A</a:t>
            </a:r>
            <a:endParaRPr lang="ko-KR" altLang="en-US" sz="20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33299" y="2346544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297D9B"/>
                </a:solidFill>
                <a:cs typeface="Arial" pitchFamily="34" charset="0"/>
              </a:rPr>
              <a:t>B</a:t>
            </a:r>
            <a:endParaRPr lang="ko-KR" altLang="en-US" sz="20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25097" y="3074253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297D9B"/>
                </a:solidFill>
                <a:cs typeface="Arial" pitchFamily="34" charset="0"/>
              </a:rPr>
              <a:t>C</a:t>
            </a:r>
            <a:endParaRPr lang="ko-KR" altLang="en-US" sz="20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38332" y="2995981"/>
            <a:ext cx="402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297D9B"/>
                </a:solidFill>
                <a:cs typeface="Arial" pitchFamily="34" charset="0"/>
              </a:rPr>
              <a:t>D</a:t>
            </a:r>
            <a:endParaRPr lang="ko-KR" altLang="en-US" sz="20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21" name="Rectangle 9"/>
          <p:cNvSpPr/>
          <p:nvPr/>
        </p:nvSpPr>
        <p:spPr>
          <a:xfrm>
            <a:off x="3730716" y="2078480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Rectangle 16"/>
          <p:cNvSpPr/>
          <p:nvPr/>
        </p:nvSpPr>
        <p:spPr>
          <a:xfrm rot="2700000">
            <a:off x="3706805" y="3459389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Oval 21"/>
          <p:cNvSpPr>
            <a:spLocks noChangeAspect="1"/>
          </p:cNvSpPr>
          <p:nvPr/>
        </p:nvSpPr>
        <p:spPr>
          <a:xfrm>
            <a:off x="5233491" y="1896998"/>
            <a:ext cx="391466" cy="39473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4" name="Rounded Rectangle 27"/>
          <p:cNvSpPr/>
          <p:nvPr/>
        </p:nvSpPr>
        <p:spPr>
          <a:xfrm>
            <a:off x="4946912" y="3370670"/>
            <a:ext cx="295178" cy="22673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42153" y="1778520"/>
            <a:ext cx="2539483" cy="863358"/>
            <a:chOff x="803640" y="3362835"/>
            <a:chExt cx="2059657" cy="863358"/>
          </a:xfrm>
        </p:grpSpPr>
        <p:sp>
          <p:nvSpPr>
            <p:cNvPr id="26" name="TextBox 25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42153" y="3578720"/>
            <a:ext cx="2539483" cy="863358"/>
            <a:chOff x="803640" y="3362835"/>
            <a:chExt cx="2059657" cy="863358"/>
          </a:xfrm>
        </p:grpSpPr>
        <p:sp>
          <p:nvSpPr>
            <p:cNvPr id="29" name="TextBox 28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116170" y="1778520"/>
            <a:ext cx="2539483" cy="863358"/>
            <a:chOff x="803640" y="3362835"/>
            <a:chExt cx="2059657" cy="863358"/>
          </a:xfrm>
        </p:grpSpPr>
        <p:sp>
          <p:nvSpPr>
            <p:cNvPr id="32" name="TextBox 31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16170" y="3578720"/>
            <a:ext cx="2539483" cy="863358"/>
            <a:chOff x="803640" y="3362835"/>
            <a:chExt cx="2059657" cy="863358"/>
          </a:xfrm>
        </p:grpSpPr>
        <p:sp>
          <p:nvSpPr>
            <p:cNvPr id="35" name="TextBox 34"/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7894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3850130" y="555526"/>
            <a:ext cx="284243" cy="26607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16"/>
          <p:cNvSpPr/>
          <p:nvPr/>
        </p:nvSpPr>
        <p:spPr>
          <a:xfrm rot="2700000">
            <a:off x="3884578" y="2784863"/>
            <a:ext cx="215347" cy="386076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Oval 21"/>
          <p:cNvSpPr>
            <a:spLocks noChangeAspect="1"/>
          </p:cNvSpPr>
          <p:nvPr/>
        </p:nvSpPr>
        <p:spPr>
          <a:xfrm>
            <a:off x="3819820" y="1672044"/>
            <a:ext cx="344862" cy="34774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ounded Rectangle 27"/>
          <p:cNvSpPr/>
          <p:nvPr/>
        </p:nvSpPr>
        <p:spPr>
          <a:xfrm>
            <a:off x="3844662" y="3936015"/>
            <a:ext cx="295178" cy="22673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260027" y="1108324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0027" y="2306507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60027" y="3372295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60027" y="4449474"/>
            <a:ext cx="1464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 Placeholder 1"/>
          <p:cNvSpPr txBox="1">
            <a:spLocks/>
          </p:cNvSpPr>
          <p:nvPr/>
        </p:nvSpPr>
        <p:spPr>
          <a:xfrm>
            <a:off x="5220072" y="1263221"/>
            <a:ext cx="3456384" cy="972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rgbClr val="021C7D"/>
                </a:solidFill>
                <a:latin typeface="+mj-lt"/>
                <a:cs typeface="Arial" pitchFamily="34" charset="0"/>
              </a:rPr>
              <a:t>Simple 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rgbClr val="021C7D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rgbClr val="021C7D"/>
              </a:solidFill>
              <a:latin typeface="+mj-lt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072" y="2313970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Get a modern PowerPoint  Presentation that is beautifully designed.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841F98A-FAD5-4B0A-8751-0FD61BCD7983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4159412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951" y="1319301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4064951" y="1972363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4064951" y="2625425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ectangle 8"/>
          <p:cNvSpPr/>
          <p:nvPr/>
        </p:nvSpPr>
        <p:spPr>
          <a:xfrm>
            <a:off x="4064951" y="3278487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/>
        </p:nvSpPr>
        <p:spPr>
          <a:xfrm>
            <a:off x="4064951" y="3931548"/>
            <a:ext cx="4608512" cy="4743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A82B3D"/>
                </a:solidFill>
              </a:rPr>
              <a:t>Chart Style</a:t>
            </a:r>
            <a:endParaRPr lang="ko-KR" altLang="en-US" dirty="0">
              <a:solidFill>
                <a:srgbClr val="A82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01328303"/>
              </p:ext>
            </p:extLst>
          </p:nvPr>
        </p:nvGraphicFramePr>
        <p:xfrm>
          <a:off x="3923928" y="1131590"/>
          <a:ext cx="5208240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69900" y="133194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9900" y="1986465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9900" y="2640988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69900" y="3295511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9900" y="395003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1652702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021C7D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rgbClr val="021C7D"/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40767" y="1514202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21C7D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rgbClr val="021C7D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146803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3573" y="2325397"/>
            <a:ext cx="35283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You can simply impress your audience and add a unique zing and appeal to your Presentations. Get a modern PowerPoint  Presentation that is beautifully designed.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14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824" y="339502"/>
            <a:ext cx="2376264" cy="4248472"/>
          </a:xfrm>
          <a:prstGeom prst="rect">
            <a:avLst/>
          </a:prstGeom>
          <a:solidFill>
            <a:srgbClr val="A82B3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51520" y="739297"/>
            <a:ext cx="2511720" cy="144016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altLang="ko-KR" dirty="0">
                <a:solidFill>
                  <a:srgbClr val="A82B3D"/>
                </a:solidFill>
              </a:rPr>
              <a:t>Worldmap Style</a:t>
            </a:r>
            <a:endParaRPr lang="ko-KR" altLang="en-US" dirty="0">
              <a:solidFill>
                <a:srgbClr val="A82B3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179457"/>
            <a:ext cx="45365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</a:t>
            </a:r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6664" y="915566"/>
            <a:ext cx="3523168" cy="352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753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F95A6D7-D6BE-436D-826E-C64B2D7D60A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5" name="Rectangle 4"/>
          <p:cNvSpPr/>
          <p:nvPr/>
        </p:nvSpPr>
        <p:spPr>
          <a:xfrm>
            <a:off x="600844" y="2521687"/>
            <a:ext cx="3395091" cy="1152128"/>
          </a:xfrm>
          <a:prstGeom prst="rect">
            <a:avLst/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755576" y="2557120"/>
            <a:ext cx="3168352" cy="4861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Portfolio Designed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297267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 and appeal to your Presentations. 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 Placeholder 1"/>
          <p:cNvSpPr txBox="1">
            <a:spLocks/>
          </p:cNvSpPr>
          <p:nvPr/>
        </p:nvSpPr>
        <p:spPr>
          <a:xfrm>
            <a:off x="5868144" y="3199036"/>
            <a:ext cx="2808312" cy="19444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 algn="r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 algn="r">
              <a:buNone/>
            </a:pP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4244" y="3693789"/>
            <a:ext cx="489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336913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6013" y="144392"/>
            <a:ext cx="8496944" cy="720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z="2800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680161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02241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A82B3D"/>
                </a:solidFill>
              </a:rPr>
              <a:t>Infographic Style</a:t>
            </a:r>
            <a:endParaRPr lang="ko-KR" altLang="en-US" dirty="0">
              <a:solidFill>
                <a:srgbClr val="A82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555526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270544"/>
            <a:ext cx="4355976" cy="653133"/>
            <a:chOff x="0" y="1270545"/>
            <a:chExt cx="4355976" cy="504056"/>
          </a:xfrm>
          <a:solidFill>
            <a:srgbClr val="297D9B"/>
          </a:solidFill>
        </p:grpSpPr>
        <p:sp>
          <p:nvSpPr>
            <p:cNvPr id="5" name="Rectangle 4"/>
            <p:cNvSpPr/>
            <p:nvPr/>
          </p:nvSpPr>
          <p:spPr>
            <a:xfrm>
              <a:off x="323528" y="1270545"/>
              <a:ext cx="4032448" cy="504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270545"/>
              <a:ext cx="323528" cy="5040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67544" y="1315361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Infographic Designed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606475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1995686"/>
            <a:ext cx="3600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 Easy to change colors, photos and Text. 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Left Arrow 11"/>
          <p:cNvSpPr/>
          <p:nvPr/>
        </p:nvSpPr>
        <p:spPr>
          <a:xfrm rot="20722497">
            <a:off x="4984754" y="838803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rgbClr val="021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 rot="20760000">
            <a:off x="5605020" y="1023682"/>
            <a:ext cx="3096344" cy="518645"/>
            <a:chOff x="803640" y="3362835"/>
            <a:chExt cx="2059657" cy="518645"/>
          </a:xfrm>
        </p:grpSpPr>
        <p:sp>
          <p:nvSpPr>
            <p:cNvPr id="14" name="TextBox 13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" name="Left Arrow 17"/>
          <p:cNvSpPr/>
          <p:nvPr/>
        </p:nvSpPr>
        <p:spPr>
          <a:xfrm rot="20722497">
            <a:off x="4984754" y="1707590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rgbClr val="021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19" name="Group 18"/>
          <p:cNvGrpSpPr/>
          <p:nvPr/>
        </p:nvGrpSpPr>
        <p:grpSpPr>
          <a:xfrm rot="20760000">
            <a:off x="5605020" y="1892469"/>
            <a:ext cx="3096344" cy="518645"/>
            <a:chOff x="803640" y="3362835"/>
            <a:chExt cx="2059657" cy="518645"/>
          </a:xfrm>
        </p:grpSpPr>
        <p:sp>
          <p:nvSpPr>
            <p:cNvPr id="20" name="TextBox 19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3" name="Left Arrow 22"/>
          <p:cNvSpPr/>
          <p:nvPr/>
        </p:nvSpPr>
        <p:spPr>
          <a:xfrm rot="20722497">
            <a:off x="4984754" y="2576377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rgbClr val="021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4" name="Group 23"/>
          <p:cNvGrpSpPr/>
          <p:nvPr/>
        </p:nvGrpSpPr>
        <p:grpSpPr>
          <a:xfrm rot="20760000">
            <a:off x="5605020" y="2761256"/>
            <a:ext cx="3096344" cy="518645"/>
            <a:chOff x="803640" y="3362835"/>
            <a:chExt cx="2059657" cy="518645"/>
          </a:xfrm>
        </p:grpSpPr>
        <p:sp>
          <p:nvSpPr>
            <p:cNvPr id="25" name="TextBox 24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8" name="Left Arrow 27"/>
          <p:cNvSpPr/>
          <p:nvPr/>
        </p:nvSpPr>
        <p:spPr>
          <a:xfrm rot="20722497">
            <a:off x="4984754" y="3445164"/>
            <a:ext cx="4312380" cy="894796"/>
          </a:xfrm>
          <a:custGeom>
            <a:avLst/>
            <a:gdLst/>
            <a:ahLst/>
            <a:cxnLst/>
            <a:rect l="l" t="t" r="r" b="b"/>
            <a:pathLst>
              <a:path w="4312380" h="894796">
                <a:moveTo>
                  <a:pt x="4312380" y="117603"/>
                </a:moveTo>
                <a:lnTo>
                  <a:pt x="4140261" y="777193"/>
                </a:lnTo>
                <a:lnTo>
                  <a:pt x="497381" y="777193"/>
                </a:lnTo>
                <a:lnTo>
                  <a:pt x="497381" y="894796"/>
                </a:lnTo>
                <a:lnTo>
                  <a:pt x="0" y="447398"/>
                </a:lnTo>
                <a:lnTo>
                  <a:pt x="497381" y="0"/>
                </a:lnTo>
                <a:lnTo>
                  <a:pt x="497381" y="117603"/>
                </a:lnTo>
                <a:close/>
              </a:path>
            </a:pathLst>
          </a:custGeom>
          <a:solidFill>
            <a:srgbClr val="021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9" name="Group 28"/>
          <p:cNvGrpSpPr/>
          <p:nvPr/>
        </p:nvGrpSpPr>
        <p:grpSpPr>
          <a:xfrm rot="20760000">
            <a:off x="5605020" y="3630043"/>
            <a:ext cx="3096344" cy="518645"/>
            <a:chOff x="803640" y="3362835"/>
            <a:chExt cx="2059657" cy="518645"/>
          </a:xfrm>
        </p:grpSpPr>
        <p:sp>
          <p:nvSpPr>
            <p:cNvPr id="30" name="TextBox 29"/>
            <p:cNvSpPr txBox="1"/>
            <p:nvPr/>
          </p:nvSpPr>
          <p:spPr>
            <a:xfrm>
              <a:off x="803640" y="3604481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4015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95486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C00000"/>
                </a:solidFill>
              </a:rPr>
              <a:t>Table Style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771550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384033"/>
              </p:ext>
            </p:extLst>
          </p:nvPr>
        </p:nvGraphicFramePr>
        <p:xfrm>
          <a:off x="755128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$52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7D9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9163"/>
              </p:ext>
            </p:extLst>
          </p:nvPr>
        </p:nvGraphicFramePr>
        <p:xfrm>
          <a:off x="4691564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$75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7D9B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721896"/>
              </p:ext>
            </p:extLst>
          </p:nvPr>
        </p:nvGraphicFramePr>
        <p:xfrm>
          <a:off x="2723346" y="1360950"/>
          <a:ext cx="1752196" cy="314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767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860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4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$80</a:t>
                      </a: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  Here</a:t>
                      </a:r>
                      <a:endParaRPr lang="en-US" altLang="ko-KR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 can simply impress your audience and add a unique zing.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90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51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4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767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Your Text  Here</a:t>
                      </a:r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659783" y="1347614"/>
            <a:ext cx="1872208" cy="3168352"/>
          </a:xfrm>
          <a:prstGeom prst="rect">
            <a:avLst/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Oval 21"/>
          <p:cNvSpPr>
            <a:spLocks noChangeAspect="1"/>
          </p:cNvSpPr>
          <p:nvPr/>
        </p:nvSpPr>
        <p:spPr>
          <a:xfrm>
            <a:off x="7393223" y="1906808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67795" y="2459538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3764792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Fullppt\PNG이미지\핸드폰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819" y="1128131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Mobile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6394" y="1850522"/>
            <a:ext cx="4827694" cy="678692"/>
            <a:chOff x="803640" y="3362835"/>
            <a:chExt cx="2059657" cy="678692"/>
          </a:xfrm>
        </p:grpSpPr>
        <p:sp>
          <p:nvSpPr>
            <p:cNvPr id="6" name="TextBox 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6394" y="2528644"/>
            <a:ext cx="4827694" cy="678692"/>
            <a:chOff x="803640" y="3362835"/>
            <a:chExt cx="2059657" cy="678692"/>
          </a:xfrm>
        </p:grpSpPr>
        <p:sp>
          <p:nvSpPr>
            <p:cNvPr id="9" name="TextBox 8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6394" y="3206766"/>
            <a:ext cx="4827694" cy="678692"/>
            <a:chOff x="803640" y="3362835"/>
            <a:chExt cx="2059657" cy="678692"/>
          </a:xfrm>
        </p:grpSpPr>
        <p:sp>
          <p:nvSpPr>
            <p:cNvPr id="12" name="TextBox 11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5" name="Text Placeholder 1"/>
          <p:cNvSpPr txBox="1">
            <a:spLocks/>
          </p:cNvSpPr>
          <p:nvPr/>
        </p:nvSpPr>
        <p:spPr>
          <a:xfrm>
            <a:off x="511434" y="1419622"/>
            <a:ext cx="2999507" cy="2880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b="1" dirty="0">
                <a:solidFill>
                  <a:srgbClr val="021C7D"/>
                </a:solidFill>
                <a:cs typeface="Arial" pitchFamily="34" charset="0"/>
              </a:rPr>
              <a:t>Simple Portfolio Designed</a:t>
            </a:r>
            <a:endParaRPr lang="ko-KR" altLang="en-US" sz="1600" b="1" dirty="0">
              <a:solidFill>
                <a:srgbClr val="021C7D"/>
              </a:solidFill>
              <a:cs typeface="Arial" pitchFamily="34" charset="0"/>
            </a:endParaRPr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DDAFEB3C-9D9D-48B7-B82B-D5031E69C3A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7" name="그림 개체 틀 16">
            <a:extLst>
              <a:ext uri="{FF2B5EF4-FFF2-40B4-BE49-F238E27FC236}">
                <a16:creationId xmlns:a16="http://schemas.microsoft.com/office/drawing/2014/main" id="{0CC3BC67-E5A0-4C30-AFC1-1A60A568B52B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9683853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hart 3">
            <a:extLst>
              <a:ext uri="{FF2B5EF4-FFF2-40B4-BE49-F238E27FC236}">
                <a16:creationId xmlns:a16="http://schemas.microsoft.com/office/drawing/2014/main" id="{4DDC3D16-22DE-4E6F-AB6A-699A17EB5A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6203598"/>
              </p:ext>
            </p:extLst>
          </p:nvPr>
        </p:nvGraphicFramePr>
        <p:xfrm>
          <a:off x="4792521" y="915566"/>
          <a:ext cx="2327920" cy="233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21389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C00000"/>
                </a:solidFill>
              </a:rPr>
              <a:t>Chart Style</a:t>
            </a:r>
            <a:endParaRPr lang="ko-KR" alt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1839" y="483518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28522462"/>
              </p:ext>
            </p:extLst>
          </p:nvPr>
        </p:nvGraphicFramePr>
        <p:xfrm>
          <a:off x="2023942" y="916697"/>
          <a:ext cx="2327920" cy="2333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ound Same Side Corner Rectangle 8"/>
          <p:cNvSpPr/>
          <p:nvPr/>
        </p:nvSpPr>
        <p:spPr>
          <a:xfrm>
            <a:off x="863588" y="1135264"/>
            <a:ext cx="720080" cy="1896513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rgbClr val="021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2A40D"/>
              </a:solidFill>
            </a:endParaRPr>
          </a:p>
        </p:txBody>
      </p:sp>
      <p:sp>
        <p:nvSpPr>
          <p:cNvPr id="9" name="Round Same Side Corner Rectangle 20"/>
          <p:cNvSpPr/>
          <p:nvPr/>
        </p:nvSpPr>
        <p:spPr>
          <a:xfrm rot="10800000">
            <a:off x="7560331" y="1126505"/>
            <a:ext cx="897259" cy="1914030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rgbClr val="F2A4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988705"/>
            <a:ext cx="0" cy="2376264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9552" y="3364969"/>
            <a:ext cx="8064896" cy="0"/>
          </a:xfrm>
          <a:prstGeom prst="line">
            <a:avLst/>
          </a:prstGeom>
          <a:ln w="317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 Same Side Corner Rectangle 8"/>
          <p:cNvSpPr/>
          <p:nvPr/>
        </p:nvSpPr>
        <p:spPr>
          <a:xfrm>
            <a:off x="863588" y="3542435"/>
            <a:ext cx="162170" cy="427116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rgbClr val="021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Round Same Side Corner Rectangle 20"/>
          <p:cNvSpPr/>
          <p:nvPr/>
        </p:nvSpPr>
        <p:spPr>
          <a:xfrm rot="10800000">
            <a:off x="8255517" y="4101184"/>
            <a:ext cx="202073" cy="43106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rgbClr val="F2A4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84221" y="3525161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021C7D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rgbClr val="021C7D"/>
              </a:solidFill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92649" y="4085003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F2A40D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rgbClr val="F2A40D"/>
              </a:solidFill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209321" y="3502578"/>
            <a:ext cx="4738943" cy="506830"/>
            <a:chOff x="6228184" y="1749861"/>
            <a:chExt cx="2592288" cy="506830"/>
          </a:xfrm>
        </p:grpSpPr>
        <p:sp>
          <p:nvSpPr>
            <p:cNvPr id="22" name="TextBox 21"/>
            <p:cNvSpPr txBox="1"/>
            <p:nvPr/>
          </p:nvSpPr>
          <p:spPr>
            <a:xfrm>
              <a:off x="6228184" y="1979692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28184" y="1749861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09321" y="4063300"/>
            <a:ext cx="4738943" cy="506830"/>
            <a:chOff x="6228184" y="1749861"/>
            <a:chExt cx="2592288" cy="506830"/>
          </a:xfrm>
        </p:grpSpPr>
        <p:sp>
          <p:nvSpPr>
            <p:cNvPr id="25" name="TextBox 24"/>
            <p:cNvSpPr txBox="1"/>
            <p:nvPr/>
          </p:nvSpPr>
          <p:spPr>
            <a:xfrm>
              <a:off x="6228184" y="1979692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28184" y="1749861"/>
              <a:ext cx="2592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575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95536" y="3291830"/>
            <a:ext cx="8748464" cy="576064"/>
          </a:xfrm>
        </p:spPr>
        <p:txBody>
          <a:bodyPr/>
          <a:lstStyle/>
          <a:p>
            <a:r>
              <a:rPr lang="en-US" altLang="ko-KR" b="1" dirty="0">
                <a:solidFill>
                  <a:srgbClr val="021C7D"/>
                </a:solidFill>
              </a:rPr>
              <a:t>Portfolio</a:t>
            </a:r>
            <a:r>
              <a:rPr lang="en-US" altLang="ko-KR" b="1" dirty="0">
                <a:solidFill>
                  <a:srgbClr val="F2A40D"/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536" y="3867894"/>
            <a:ext cx="8748464" cy="288032"/>
          </a:xfr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8ED70E4A-038B-48B7-B897-D152F6DFBAE6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C7A53B2-A2F3-474D-AB2D-72203D54F6A4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10" name="그림 개체 틀 9">
            <a:extLst>
              <a:ext uri="{FF2B5EF4-FFF2-40B4-BE49-F238E27FC236}">
                <a16:creationId xmlns:a16="http://schemas.microsoft.com/office/drawing/2014/main" id="{54A0E86D-F418-4305-B80C-96948704E24A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2D205EE6-E63C-41BD-B9A0-097FA24E2E19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5" name="그림 개체 틀 14">
            <a:extLst>
              <a:ext uri="{FF2B5EF4-FFF2-40B4-BE49-F238E27FC236}">
                <a16:creationId xmlns:a16="http://schemas.microsoft.com/office/drawing/2014/main" id="{58351663-667F-482D-B20F-3CE639FE3E3E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</p:spTree>
    <p:extLst>
      <p:ext uri="{BB962C8B-B14F-4D97-AF65-F5344CB8AC3E}">
        <p14:creationId xmlns:p14="http://schemas.microsoft.com/office/powerpoint/2010/main" val="13952448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95486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A82B3D"/>
                </a:solidFill>
              </a:rPr>
              <a:t>Infographic Style</a:t>
            </a:r>
            <a:endParaRPr lang="ko-KR" altLang="en-US" dirty="0">
              <a:solidFill>
                <a:srgbClr val="A82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771550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13319" name="Group 13318"/>
          <p:cNvGrpSpPr/>
          <p:nvPr/>
        </p:nvGrpSpPr>
        <p:grpSpPr>
          <a:xfrm rot="19917947">
            <a:off x="1469388" y="1353546"/>
            <a:ext cx="1665869" cy="3558872"/>
            <a:chOff x="1359132" y="345882"/>
            <a:chExt cx="1966239" cy="4200564"/>
          </a:xfrm>
        </p:grpSpPr>
        <p:grpSp>
          <p:nvGrpSpPr>
            <p:cNvPr id="24" name="Group 23"/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" name="Isosceles Triangle 4"/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Trapezoid 24"/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-15861" y="2530131"/>
            <a:ext cx="3091680" cy="1938501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50" name="Oval 49"/>
          <p:cNvSpPr/>
          <p:nvPr/>
        </p:nvSpPr>
        <p:spPr>
          <a:xfrm>
            <a:off x="4164238" y="1403944"/>
            <a:ext cx="576064" cy="576064"/>
          </a:xfrm>
          <a:prstGeom prst="ellipse">
            <a:avLst/>
          </a:prstGeom>
          <a:solidFill>
            <a:srgbClr val="021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164238" y="2262705"/>
            <a:ext cx="576064" cy="576064"/>
          </a:xfrm>
          <a:prstGeom prst="ellipse">
            <a:avLst/>
          </a:prstGeom>
          <a:solidFill>
            <a:srgbClr val="021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164238" y="3104324"/>
            <a:ext cx="576064" cy="576064"/>
          </a:xfrm>
          <a:prstGeom prst="ellipse">
            <a:avLst/>
          </a:prstGeom>
          <a:solidFill>
            <a:srgbClr val="021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841189" y="1319495"/>
            <a:ext cx="3672408" cy="744962"/>
            <a:chOff x="803640" y="3362835"/>
            <a:chExt cx="2059657" cy="744962"/>
          </a:xfrm>
        </p:grpSpPr>
        <p:sp>
          <p:nvSpPr>
            <p:cNvPr id="54" name="TextBox 53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841189" y="2178256"/>
            <a:ext cx="3672408" cy="744962"/>
            <a:chOff x="803640" y="3362835"/>
            <a:chExt cx="2059657" cy="744962"/>
          </a:xfrm>
        </p:grpSpPr>
        <p:sp>
          <p:nvSpPr>
            <p:cNvPr id="57" name="TextBox 56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4841189" y="3019875"/>
            <a:ext cx="3672408" cy="744962"/>
            <a:chOff x="803640" y="3362835"/>
            <a:chExt cx="2059657" cy="744962"/>
          </a:xfrm>
        </p:grpSpPr>
        <p:sp>
          <p:nvSpPr>
            <p:cNvPr id="60" name="TextBox 59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4130834" y="146114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30834" y="2319905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30834" y="316152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841189" y="3870065"/>
            <a:ext cx="3672408" cy="744962"/>
            <a:chOff x="803640" y="3362835"/>
            <a:chExt cx="2059657" cy="744962"/>
          </a:xfrm>
        </p:grpSpPr>
        <p:sp>
          <p:nvSpPr>
            <p:cNvPr id="66" name="TextBox 65"/>
            <p:cNvSpPr txBox="1"/>
            <p:nvPr/>
          </p:nvSpPr>
          <p:spPr>
            <a:xfrm>
              <a:off x="803640" y="364613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8" name="Oval 67"/>
          <p:cNvSpPr/>
          <p:nvPr/>
        </p:nvSpPr>
        <p:spPr>
          <a:xfrm>
            <a:off x="4164238" y="3954514"/>
            <a:ext cx="576064" cy="576064"/>
          </a:xfrm>
          <a:prstGeom prst="ellipse">
            <a:avLst/>
          </a:prstGeom>
          <a:solidFill>
            <a:srgbClr val="021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32AEB8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30834" y="4011714"/>
            <a:ext cx="642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607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95486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b="1" dirty="0">
                <a:solidFill>
                  <a:srgbClr val="A82B3D"/>
                </a:solidFill>
              </a:rPr>
              <a:t>Chart Style</a:t>
            </a:r>
            <a:endParaRPr lang="ko-KR" altLang="en-US" b="1" dirty="0">
              <a:solidFill>
                <a:srgbClr val="A82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771550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9797" y="1655091"/>
            <a:ext cx="5435727" cy="623061"/>
            <a:chOff x="925943" y="1690403"/>
            <a:chExt cx="5435727" cy="623061"/>
          </a:xfrm>
        </p:grpSpPr>
        <p:sp>
          <p:nvSpPr>
            <p:cNvPr id="5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9797" y="2675709"/>
            <a:ext cx="5435727" cy="623061"/>
            <a:chOff x="925943" y="1690403"/>
            <a:chExt cx="5435727" cy="623061"/>
          </a:xfrm>
        </p:grpSpPr>
        <p:sp>
          <p:nvSpPr>
            <p:cNvPr id="17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99797" y="3696326"/>
            <a:ext cx="5435727" cy="623061"/>
            <a:chOff x="925943" y="1690403"/>
            <a:chExt cx="5435727" cy="623061"/>
          </a:xfrm>
        </p:grpSpPr>
        <p:sp>
          <p:nvSpPr>
            <p:cNvPr id="28" name="Teardrop 1"/>
            <p:cNvSpPr/>
            <p:nvPr/>
          </p:nvSpPr>
          <p:spPr>
            <a:xfrm rot="18805991">
              <a:off x="922692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Teardrop 1"/>
            <p:cNvSpPr/>
            <p:nvPr/>
          </p:nvSpPr>
          <p:spPr>
            <a:xfrm rot="18805991">
              <a:off x="1458155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Teardrop 1"/>
            <p:cNvSpPr/>
            <p:nvPr/>
          </p:nvSpPr>
          <p:spPr>
            <a:xfrm rot="18805991">
              <a:off x="1993618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Teardrop 1"/>
            <p:cNvSpPr/>
            <p:nvPr/>
          </p:nvSpPr>
          <p:spPr>
            <a:xfrm rot="18805991">
              <a:off x="2529081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2" name="Teardrop 1"/>
            <p:cNvSpPr/>
            <p:nvPr/>
          </p:nvSpPr>
          <p:spPr>
            <a:xfrm rot="18805991">
              <a:off x="3064544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3" name="Teardrop 1"/>
            <p:cNvSpPr/>
            <p:nvPr/>
          </p:nvSpPr>
          <p:spPr>
            <a:xfrm rot="18805991">
              <a:off x="3600007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Teardrop 1"/>
            <p:cNvSpPr/>
            <p:nvPr/>
          </p:nvSpPr>
          <p:spPr>
            <a:xfrm rot="18805991">
              <a:off x="4135470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5" name="Teardrop 1"/>
            <p:cNvSpPr/>
            <p:nvPr/>
          </p:nvSpPr>
          <p:spPr>
            <a:xfrm rot="18805991">
              <a:off x="4670933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Teardrop 1"/>
            <p:cNvSpPr/>
            <p:nvPr/>
          </p:nvSpPr>
          <p:spPr>
            <a:xfrm rot="18805991">
              <a:off x="5206396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7" name="Teardrop 1"/>
            <p:cNvSpPr/>
            <p:nvPr/>
          </p:nvSpPr>
          <p:spPr>
            <a:xfrm rot="18805991">
              <a:off x="5741859" y="1693654"/>
              <a:ext cx="623061" cy="616560"/>
            </a:xfrm>
            <a:custGeom>
              <a:avLst/>
              <a:gdLst/>
              <a:ahLst/>
              <a:cxnLst/>
              <a:rect l="l" t="t" r="r" b="b"/>
              <a:pathLst>
                <a:path w="1807241" h="1788383">
                  <a:moveTo>
                    <a:pt x="712876" y="1117592"/>
                  </a:moveTo>
                  <a:cubicBezTo>
                    <a:pt x="771173" y="1181828"/>
                    <a:pt x="811089" y="1255910"/>
                    <a:pt x="847925" y="1348018"/>
                  </a:cubicBezTo>
                  <a:cubicBezTo>
                    <a:pt x="814544" y="1418896"/>
                    <a:pt x="753893" y="1474052"/>
                    <a:pt x="679064" y="1498332"/>
                  </a:cubicBezTo>
                  <a:lnTo>
                    <a:pt x="308226" y="1106637"/>
                  </a:lnTo>
                  <a:cubicBezTo>
                    <a:pt x="336560" y="1033247"/>
                    <a:pt x="394949" y="975701"/>
                    <a:pt x="467546" y="946245"/>
                  </a:cubicBezTo>
                  <a:cubicBezTo>
                    <a:pt x="577903" y="998968"/>
                    <a:pt x="654580" y="1053357"/>
                    <a:pt x="712876" y="1117592"/>
                  </a:cubicBezTo>
                  <a:close/>
                  <a:moveTo>
                    <a:pt x="1038527" y="398886"/>
                  </a:moveTo>
                  <a:lnTo>
                    <a:pt x="1405560" y="786562"/>
                  </a:lnTo>
                  <a:cubicBezTo>
                    <a:pt x="1374476" y="799049"/>
                    <a:pt x="1340402" y="804299"/>
                    <a:pt x="1305054" y="803332"/>
                  </a:cubicBezTo>
                  <a:lnTo>
                    <a:pt x="1008167" y="795212"/>
                  </a:lnTo>
                  <a:lnTo>
                    <a:pt x="1016288" y="498325"/>
                  </a:lnTo>
                  <a:cubicBezTo>
                    <a:pt x="1017255" y="462976"/>
                    <a:pt x="1024360" y="429240"/>
                    <a:pt x="1038527" y="398886"/>
                  </a:cubicBezTo>
                  <a:close/>
                  <a:moveTo>
                    <a:pt x="1097925" y="218888"/>
                  </a:moveTo>
                  <a:cubicBezTo>
                    <a:pt x="992582" y="279303"/>
                    <a:pt x="921871" y="392886"/>
                    <a:pt x="921053" y="523256"/>
                  </a:cubicBezTo>
                  <a:lnTo>
                    <a:pt x="919136" y="828763"/>
                  </a:lnTo>
                  <a:lnTo>
                    <a:pt x="830924" y="915875"/>
                  </a:lnTo>
                  <a:lnTo>
                    <a:pt x="525417" y="913958"/>
                  </a:lnTo>
                  <a:cubicBezTo>
                    <a:pt x="403891" y="913196"/>
                    <a:pt x="296188" y="973343"/>
                    <a:pt x="234366" y="1067831"/>
                  </a:cubicBezTo>
                  <a:lnTo>
                    <a:pt x="710285" y="1570519"/>
                  </a:lnTo>
                  <a:cubicBezTo>
                    <a:pt x="811872" y="1510375"/>
                    <a:pt x="878808" y="1399439"/>
                    <a:pt x="879603" y="1272618"/>
                  </a:cubicBezTo>
                  <a:lnTo>
                    <a:pt x="881520" y="967111"/>
                  </a:lnTo>
                  <a:lnTo>
                    <a:pt x="969732" y="879999"/>
                  </a:lnTo>
                  <a:lnTo>
                    <a:pt x="1275239" y="881916"/>
                  </a:lnTo>
                  <a:cubicBezTo>
                    <a:pt x="1400271" y="882701"/>
                    <a:pt x="1510670" y="819011"/>
                    <a:pt x="1573529" y="721242"/>
                  </a:cubicBezTo>
                  <a:close/>
                  <a:moveTo>
                    <a:pt x="1162945" y="27894"/>
                  </a:moveTo>
                  <a:lnTo>
                    <a:pt x="1782798" y="682611"/>
                  </a:lnTo>
                  <a:cubicBezTo>
                    <a:pt x="1816692" y="718411"/>
                    <a:pt x="1815147" y="774907"/>
                    <a:pt x="1779347" y="808801"/>
                  </a:cubicBezTo>
                  <a:cubicBezTo>
                    <a:pt x="1743547" y="842694"/>
                    <a:pt x="1687050" y="841149"/>
                    <a:pt x="1653157" y="805349"/>
                  </a:cubicBezTo>
                  <a:lnTo>
                    <a:pt x="1644015" y="795693"/>
                  </a:lnTo>
                  <a:cubicBezTo>
                    <a:pt x="1561789" y="910282"/>
                    <a:pt x="1426630" y="983636"/>
                    <a:pt x="1274606" y="982683"/>
                  </a:cubicBezTo>
                  <a:lnTo>
                    <a:pt x="980378" y="980836"/>
                  </a:lnTo>
                  <a:lnTo>
                    <a:pt x="980378" y="1270380"/>
                  </a:lnTo>
                  <a:cubicBezTo>
                    <a:pt x="980378" y="1427425"/>
                    <a:pt x="901198" y="1565976"/>
                    <a:pt x="779756" y="1647056"/>
                  </a:cubicBezTo>
                  <a:cubicBezTo>
                    <a:pt x="807405" y="1681913"/>
                    <a:pt x="803595" y="1732594"/>
                    <a:pt x="770486" y="1763941"/>
                  </a:cubicBezTo>
                  <a:cubicBezTo>
                    <a:pt x="734686" y="1797834"/>
                    <a:pt x="678189" y="1796289"/>
                    <a:pt x="644296" y="1760489"/>
                  </a:cubicBezTo>
                  <a:lnTo>
                    <a:pt x="24442" y="1105772"/>
                  </a:lnTo>
                  <a:cubicBezTo>
                    <a:pt x="-9451" y="1069973"/>
                    <a:pt x="-7906" y="1013476"/>
                    <a:pt x="27894" y="979583"/>
                  </a:cubicBezTo>
                  <a:cubicBezTo>
                    <a:pt x="63694" y="945689"/>
                    <a:pt x="120190" y="947235"/>
                    <a:pt x="154084" y="983034"/>
                  </a:cubicBezTo>
                  <a:lnTo>
                    <a:pt x="163237" y="992702"/>
                  </a:lnTo>
                  <a:cubicBezTo>
                    <a:pt x="244774" y="882877"/>
                    <a:pt x="375836" y="813180"/>
                    <a:pt x="523178" y="813180"/>
                  </a:cubicBezTo>
                  <a:lnTo>
                    <a:pt x="818460" y="813180"/>
                  </a:lnTo>
                  <a:lnTo>
                    <a:pt x="820284" y="522622"/>
                  </a:lnTo>
                  <a:cubicBezTo>
                    <a:pt x="821285" y="363119"/>
                    <a:pt x="903845" y="223207"/>
                    <a:pt x="1028952" y="143673"/>
                  </a:cubicBezTo>
                  <a:cubicBezTo>
                    <a:pt x="999689" y="108599"/>
                    <a:pt x="1002953" y="56445"/>
                    <a:pt x="1036755" y="24443"/>
                  </a:cubicBezTo>
                  <a:cubicBezTo>
                    <a:pt x="1072555" y="-9451"/>
                    <a:pt x="1129052" y="-7906"/>
                    <a:pt x="1162945" y="2789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5972405" y="3777024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30%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72405" y="1735789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72405" y="2756407"/>
            <a:ext cx="8666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839043" y="1442610"/>
            <a:ext cx="1941674" cy="1048024"/>
            <a:chOff x="803640" y="3362835"/>
            <a:chExt cx="2059657" cy="1048024"/>
          </a:xfrm>
        </p:grpSpPr>
        <p:sp>
          <p:nvSpPr>
            <p:cNvPr id="42" name="TextBox 41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839043" y="2463227"/>
            <a:ext cx="1941674" cy="1048024"/>
            <a:chOff x="803640" y="3362835"/>
            <a:chExt cx="2059657" cy="1048024"/>
          </a:xfrm>
        </p:grpSpPr>
        <p:sp>
          <p:nvSpPr>
            <p:cNvPr id="45" name="TextBox 44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839043" y="3483844"/>
            <a:ext cx="1941674" cy="1048024"/>
            <a:chOff x="803640" y="3362835"/>
            <a:chExt cx="2059657" cy="1048024"/>
          </a:xfrm>
        </p:grpSpPr>
        <p:sp>
          <p:nvSpPr>
            <p:cNvPr id="48" name="TextBox 47"/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6608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75797"/>
            <a:ext cx="9144000" cy="2208395"/>
          </a:xfrm>
          <a:prstGeom prst="rect">
            <a:avLst/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6" name="그룹 305">
            <a:extLst>
              <a:ext uri="{FF2B5EF4-FFF2-40B4-BE49-F238E27FC236}">
                <a16:creationId xmlns:a16="http://schemas.microsoft.com/office/drawing/2014/main" id="{ECE61CD3-8F4B-4A40-BC31-D5BBB3A6BA29}"/>
              </a:ext>
            </a:extLst>
          </p:cNvPr>
          <p:cNvGrpSpPr/>
          <p:nvPr/>
        </p:nvGrpSpPr>
        <p:grpSpPr>
          <a:xfrm>
            <a:off x="380218" y="1545409"/>
            <a:ext cx="3326084" cy="1940385"/>
            <a:chOff x="635000" y="1382713"/>
            <a:chExt cx="7869238" cy="4572000"/>
          </a:xfrm>
          <a:solidFill>
            <a:schemeClr val="bg1"/>
          </a:solidFill>
        </p:grpSpPr>
        <p:sp>
          <p:nvSpPr>
            <p:cNvPr id="307" name="Freeform 8">
              <a:extLst>
                <a:ext uri="{FF2B5EF4-FFF2-40B4-BE49-F238E27FC236}">
                  <a16:creationId xmlns:a16="http://schemas.microsoft.com/office/drawing/2014/main" id="{6BBF56F4-E711-416E-A076-208EC9A119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8" name="Freeform 9">
              <a:extLst>
                <a:ext uri="{FF2B5EF4-FFF2-40B4-BE49-F238E27FC236}">
                  <a16:creationId xmlns:a16="http://schemas.microsoft.com/office/drawing/2014/main" id="{735AC350-C62C-4F99-B83E-2F75A304D66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9" name="Freeform 10">
              <a:extLst>
                <a:ext uri="{FF2B5EF4-FFF2-40B4-BE49-F238E27FC236}">
                  <a16:creationId xmlns:a16="http://schemas.microsoft.com/office/drawing/2014/main" id="{B8852F81-1CAE-4872-BB07-90E21A8BA3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0" name="Freeform 11">
              <a:extLst>
                <a:ext uri="{FF2B5EF4-FFF2-40B4-BE49-F238E27FC236}">
                  <a16:creationId xmlns:a16="http://schemas.microsoft.com/office/drawing/2014/main" id="{F5E1AC79-EBC7-403F-9B0C-E002749EE9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55315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b="1" dirty="0">
                <a:solidFill>
                  <a:srgbClr val="A82B3D"/>
                </a:solidFill>
              </a:rPr>
              <a:t>Worldmap Style</a:t>
            </a:r>
            <a:endParaRPr lang="ko-KR" altLang="en-US" b="1" dirty="0">
              <a:solidFill>
                <a:srgbClr val="A82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699216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Oval 4"/>
          <p:cNvSpPr/>
          <p:nvPr/>
        </p:nvSpPr>
        <p:spPr>
          <a:xfrm>
            <a:off x="5043354" y="1558996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11"/>
          <p:cNvSpPr/>
          <p:nvPr/>
        </p:nvSpPr>
        <p:spPr>
          <a:xfrm>
            <a:off x="6447510" y="1561150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Oval 13"/>
          <p:cNvSpPr/>
          <p:nvPr/>
        </p:nvSpPr>
        <p:spPr>
          <a:xfrm>
            <a:off x="7851666" y="1565458"/>
            <a:ext cx="648072" cy="6480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Rectangle 9"/>
          <p:cNvSpPr/>
          <p:nvPr/>
        </p:nvSpPr>
        <p:spPr>
          <a:xfrm flipH="1">
            <a:off x="5206062" y="1734169"/>
            <a:ext cx="322655" cy="30203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Rectangle 16"/>
          <p:cNvSpPr/>
          <p:nvPr/>
        </p:nvSpPr>
        <p:spPr>
          <a:xfrm rot="18900000" flipH="1">
            <a:off x="6649322" y="1670369"/>
            <a:ext cx="244448" cy="438249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7973037" y="1688036"/>
            <a:ext cx="405329" cy="4087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3759365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650612" y="2288251"/>
            <a:ext cx="1433556" cy="1111275"/>
            <a:chOff x="6228184" y="1749861"/>
            <a:chExt cx="2592288" cy="1111275"/>
          </a:xfrm>
        </p:grpSpPr>
        <p:sp>
          <p:nvSpPr>
            <p:cNvPr id="23" name="TextBox 22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54768" y="2288251"/>
            <a:ext cx="1433556" cy="1111275"/>
            <a:chOff x="6228184" y="1749861"/>
            <a:chExt cx="2592288" cy="1111275"/>
          </a:xfrm>
        </p:grpSpPr>
        <p:sp>
          <p:nvSpPr>
            <p:cNvPr id="26" name="TextBox 25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58924" y="2288251"/>
            <a:ext cx="1433556" cy="1111275"/>
            <a:chOff x="6228184" y="1749861"/>
            <a:chExt cx="2592288" cy="1111275"/>
          </a:xfrm>
        </p:grpSpPr>
        <p:sp>
          <p:nvSpPr>
            <p:cNvPr id="29" name="TextBox 28"/>
            <p:cNvSpPr txBox="1"/>
            <p:nvPr/>
          </p:nvSpPr>
          <p:spPr>
            <a:xfrm>
              <a:off x="6228184" y="2030139"/>
              <a:ext cx="25922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28184" y="174986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0771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"/>
          <p:cNvSpPr txBox="1">
            <a:spLocks/>
          </p:cNvSpPr>
          <p:nvPr/>
        </p:nvSpPr>
        <p:spPr>
          <a:xfrm>
            <a:off x="6732240" y="1419622"/>
            <a:ext cx="2808312" cy="15841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Portfolio 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Presentation</a:t>
            </a:r>
          </a:p>
          <a:p>
            <a:pPr marL="0" indent="0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69CF7C6-7731-4B75-8450-41761D409D3D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F2BF9296-B926-47AD-BF44-3D536A3135B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417688FE-1F93-40B5-86B7-206BD24B143A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993F7107-C362-4CA3-B438-A199FE8B253E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19119228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195486"/>
            <a:ext cx="9144000" cy="576064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rgbClr val="A82B3D"/>
                </a:solidFill>
              </a:rPr>
              <a:t>Table Style</a:t>
            </a:r>
            <a:endParaRPr lang="ko-KR" altLang="en-US" dirty="0">
              <a:solidFill>
                <a:srgbClr val="A82B3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0" y="771550"/>
            <a:ext cx="9144000" cy="288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ko-KR" dirty="0"/>
              <a:t>Insert the title of your subtitle Here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416780"/>
              </p:ext>
            </p:extLst>
          </p:nvPr>
        </p:nvGraphicFramePr>
        <p:xfrm>
          <a:off x="683568" y="1506052"/>
          <a:ext cx="1744244" cy="2899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468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$150</a:t>
                      </a:r>
                      <a:endParaRPr lang="ko-KR" altLang="en-US" sz="3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7D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7D9B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98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7D9B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147424"/>
              </p:ext>
            </p:extLst>
          </p:nvPr>
        </p:nvGraphicFramePr>
        <p:xfrm>
          <a:off x="3923928" y="1506052"/>
          <a:ext cx="1731865" cy="28998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468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$160</a:t>
                      </a:r>
                      <a:endParaRPr lang="ko-KR" altLang="en-US" sz="3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AE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7D9B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3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7D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29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>
                    <a:lnL w="12700" cmpd="sng">
                      <a:noFill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98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3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87067" marR="87067" marT="43533" marB="43533" anchor="ctr"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97D9B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97486"/>
              </p:ext>
            </p:extLst>
          </p:nvPr>
        </p:nvGraphicFramePr>
        <p:xfrm>
          <a:off x="2267744" y="1386336"/>
          <a:ext cx="1888260" cy="31392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790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7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$180</a:t>
                      </a:r>
                      <a:endParaRPr lang="ko-KR" altLang="en-US" sz="37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66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 Here</a:t>
                      </a:r>
                      <a:endParaRPr lang="en-JM" altLang="ko-K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>
                    <a:lnL w="12700" cmpd="sng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87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Content Here</a:t>
                      </a:r>
                      <a:endParaRPr lang="en-JM" altLang="ko-KR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4256" marR="94256" marT="47127" marB="47127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12160" y="1203598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rgbClr val="297D9B"/>
                </a:solidFill>
                <a:cs typeface="Arial" pitchFamily="34" charset="0"/>
              </a:rPr>
              <a:t>PowerPoint  Presentation</a:t>
            </a:r>
            <a:endParaRPr lang="ko-KR" altLang="en-US" sz="2800" b="1" dirty="0">
              <a:solidFill>
                <a:srgbClr val="297D9B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972" y="2157705"/>
            <a:ext cx="1260000" cy="72000"/>
          </a:xfrm>
          <a:prstGeom prst="rect">
            <a:avLst/>
          </a:prstGeom>
          <a:solidFill>
            <a:srgbClr val="297D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012160" y="2355727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972" y="4155926"/>
            <a:ext cx="1728192" cy="307777"/>
          </a:xfrm>
          <a:prstGeom prst="rect">
            <a:avLst/>
          </a:prstGeom>
          <a:solidFill>
            <a:srgbClr val="297D9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15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6013" y="144392"/>
            <a:ext cx="8496944" cy="720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z="2800" dirty="0"/>
              <a:t>Research Questions and Main contribution</a:t>
            </a:r>
          </a:p>
        </p:txBody>
      </p:sp>
    </p:spTree>
    <p:extLst>
      <p:ext uri="{BB962C8B-B14F-4D97-AF65-F5344CB8AC3E}">
        <p14:creationId xmlns:p14="http://schemas.microsoft.com/office/powerpoint/2010/main" val="355356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339502"/>
            <a:ext cx="8712968" cy="4133716"/>
          </a:xfrm>
          <a:prstGeom prst="frame">
            <a:avLst>
              <a:gd name="adj1" fmla="val 890"/>
            </a:avLst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483518"/>
            <a:ext cx="2016224" cy="3744416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One Column 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07216" y="515568"/>
            <a:ext cx="5688632" cy="3781584"/>
            <a:chOff x="3687661" y="1203598"/>
            <a:chExt cx="2252491" cy="3781584"/>
          </a:xfrm>
        </p:grpSpPr>
        <p:sp>
          <p:nvSpPr>
            <p:cNvPr id="13" name="TextBox 12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You can simply impress your audience and add a unique zing and appeal to your Presentations. You can simply impress your audience and add a unique zing and appeal to your Presentations.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4726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ame 16"/>
          <p:cNvSpPr/>
          <p:nvPr/>
        </p:nvSpPr>
        <p:spPr>
          <a:xfrm>
            <a:off x="215516" y="339502"/>
            <a:ext cx="8712968" cy="4133716"/>
          </a:xfrm>
          <a:prstGeom prst="frame">
            <a:avLst>
              <a:gd name="adj1" fmla="val 890"/>
            </a:avLst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51775" y="483518"/>
            <a:ext cx="2016224" cy="3744416"/>
          </a:xfrm>
          <a:prstGeom prst="rect">
            <a:avLst/>
          </a:prstGeom>
          <a:solidFill>
            <a:srgbClr val="A82B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 Placeholder 1"/>
          <p:cNvSpPr txBox="1">
            <a:spLocks/>
          </p:cNvSpPr>
          <p:nvPr/>
        </p:nvSpPr>
        <p:spPr>
          <a:xfrm>
            <a:off x="6763892" y="771302"/>
            <a:ext cx="1800200" cy="14404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Two Columns Designed</a:t>
            </a:r>
            <a:endParaRPr lang="ko-KR" alt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571393" y="515568"/>
            <a:ext cx="2736304" cy="3781584"/>
            <a:chOff x="3687661" y="1203598"/>
            <a:chExt cx="2252491" cy="3781584"/>
          </a:xfrm>
        </p:grpSpPr>
        <p:sp>
          <p:nvSpPr>
            <p:cNvPr id="22" name="TextBox 21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635444" y="515568"/>
            <a:ext cx="2736304" cy="3781584"/>
            <a:chOff x="3687661" y="1203598"/>
            <a:chExt cx="2252491" cy="3781584"/>
          </a:xfrm>
        </p:grpSpPr>
        <p:sp>
          <p:nvSpPr>
            <p:cNvPr id="10" name="TextBox 9"/>
            <p:cNvSpPr txBox="1"/>
            <p:nvPr/>
          </p:nvSpPr>
          <p:spPr>
            <a:xfrm>
              <a:off x="3687661" y="1568862"/>
              <a:ext cx="225249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 and appeal to your Presentations. Easy to change colors, photos and Text. 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87661" y="1203598"/>
              <a:ext cx="22524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714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6013" y="144392"/>
            <a:ext cx="8496944" cy="720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marL="457200" lvl="1" indent="0" algn="ctr">
              <a:buNone/>
            </a:pPr>
            <a:r>
              <a:rPr lang="en-US" sz="3600" dirty="0"/>
              <a:t>Overview of the methodology</a:t>
            </a:r>
          </a:p>
        </p:txBody>
      </p:sp>
    </p:spTree>
    <p:extLst>
      <p:ext uri="{BB962C8B-B14F-4D97-AF65-F5344CB8AC3E}">
        <p14:creationId xmlns:p14="http://schemas.microsoft.com/office/powerpoint/2010/main" val="399369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6013" y="144392"/>
            <a:ext cx="8496944" cy="720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 latinLnBrk="0">
              <a:spcBef>
                <a:spcPts val="0"/>
              </a:spcBef>
              <a:defRPr/>
            </a:pPr>
            <a:r>
              <a:rPr lang="en-US" sz="2800" dirty="0"/>
              <a:t>Detailed quantitative or qualitative approach</a:t>
            </a:r>
          </a:p>
        </p:txBody>
      </p:sp>
    </p:spTree>
    <p:extLst>
      <p:ext uri="{BB962C8B-B14F-4D97-AF65-F5344CB8AC3E}">
        <p14:creationId xmlns:p14="http://schemas.microsoft.com/office/powerpoint/2010/main" val="303473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6013" y="144392"/>
            <a:ext cx="8496944" cy="720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 latinLnBrk="0">
              <a:spcBef>
                <a:spcPts val="0"/>
              </a:spcBef>
              <a:defRPr/>
            </a:pPr>
            <a:r>
              <a:rPr lang="en-US" sz="2800" dirty="0"/>
              <a:t>Experimental setting, data collection or calibration</a:t>
            </a:r>
          </a:p>
        </p:txBody>
      </p:sp>
    </p:spTree>
    <p:extLst>
      <p:ext uri="{BB962C8B-B14F-4D97-AF65-F5344CB8AC3E}">
        <p14:creationId xmlns:p14="http://schemas.microsoft.com/office/powerpoint/2010/main" val="1237284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6013" y="144392"/>
            <a:ext cx="8496944" cy="720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 latinLnBrk="0">
              <a:spcBef>
                <a:spcPts val="0"/>
              </a:spcBef>
              <a:defRPr/>
            </a:pPr>
            <a:r>
              <a:rPr lang="en-US" sz="2800" dirty="0"/>
              <a:t>Results and discussion of insights</a:t>
            </a:r>
          </a:p>
        </p:txBody>
      </p:sp>
    </p:spTree>
    <p:extLst>
      <p:ext uri="{BB962C8B-B14F-4D97-AF65-F5344CB8AC3E}">
        <p14:creationId xmlns:p14="http://schemas.microsoft.com/office/powerpoint/2010/main" val="2582254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6013" y="144392"/>
            <a:ext cx="8496944" cy="72008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 baseline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 latinLnBrk="0">
              <a:spcBef>
                <a:spcPts val="0"/>
              </a:spcBef>
              <a:defRPr/>
            </a:pPr>
            <a:r>
              <a:rPr lang="en-US" sz="2800" dirty="0"/>
              <a:t>Conclusions and future research</a:t>
            </a:r>
          </a:p>
        </p:txBody>
      </p:sp>
    </p:spTree>
    <p:extLst>
      <p:ext uri="{BB962C8B-B14F-4D97-AF65-F5344CB8AC3E}">
        <p14:creationId xmlns:p14="http://schemas.microsoft.com/office/powerpoint/2010/main" val="50878919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3169</Words>
  <Application>Microsoft Office PowerPoint</Application>
  <PresentationFormat>On-screen Show (16:9)</PresentationFormat>
  <Paragraphs>368</Paragraphs>
  <Slides>41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Wingdings</vt:lpstr>
      <vt:lpstr>Cover and End Slide Master</vt:lpstr>
      <vt:lpstr>Contents Slide Master</vt:lpstr>
      <vt:lpstr>Section Break Slide Master</vt:lpstr>
      <vt:lpstr>1_Cover and End Slide Master</vt:lpstr>
      <vt:lpstr>1_Contents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Christopher Mejia Argueta</cp:lastModifiedBy>
  <cp:revision>120</cp:revision>
  <dcterms:created xsi:type="dcterms:W3CDTF">2016-12-05T23:26:54Z</dcterms:created>
  <dcterms:modified xsi:type="dcterms:W3CDTF">2023-12-08T01:27:57Z</dcterms:modified>
</cp:coreProperties>
</file>